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86D86-D4D4-58B6-D337-F6B9BF92E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418894-3D83-B03C-4FFA-5440E0E043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0F59E8-5AC1-B594-EF30-770485D2D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A93B1F-61F2-5604-5B49-34A6E2730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A1758-05FA-F1C5-61EA-1A72DE9B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113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6F692-D48D-249A-E732-DDE48ABE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E69E86-7F7F-D42D-56EC-A10C7CA5C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469351-ACED-0D4D-A054-DC599C6D2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4A1E90-65A7-EB4B-C48A-0B801EEA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BAFCE5-0329-C79F-0A59-99880A512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71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982CF77-B370-4BC5-6A2D-444E6ABCD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AA52A1-5D0B-C94A-E972-853B56581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7C7BE9-A8F1-E422-9E98-4C3260E5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02E87B-9136-AE2B-4B37-A68D92AF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786127-D242-B100-52A9-5A414A09C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7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368037-6241-BFA8-7786-92BF62270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706C8B-1702-3153-655F-5B6CA6ED9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DB3EFF-46E3-AFD8-21F5-6A287479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9DA237-5784-B06F-598E-966F9757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DB9BA8-A183-3A6E-1F02-9EB8D8FCD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39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3218D7-4D93-B8A9-4031-A30832A8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5021F6-91EF-C218-A846-38A0D5889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8542D-C179-A61B-688E-71D80B22A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E0E8E1-037D-8BE9-26B9-FFD378BA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53E74C-070C-41AC-19E0-C48AA176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03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18733B-B7D8-AF9D-0BE1-13FDE1D85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6BCA08-E791-72EE-53A9-5F0C055FE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75984A-9554-6D3E-3CB9-4D137E191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6308A3-8B7C-DFE7-162D-6A7E65F63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2A5290-B87E-52C5-AC19-6F78FF28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69AE30-40BB-96FB-6636-F1A5438E3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5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813490-43DE-7986-0369-DDE1CA7A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A8F2BE-40A6-DDB1-E7F5-56E5A5555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19D70B-FD81-ABBD-C479-425B303D9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A9824D3-91CD-5A92-E11F-9B9DE6F70E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BE8DFB-C5BA-1ADD-BD3B-BB91F2337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5BE19B-01CE-AB55-60BA-058819318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05786C5-5BBB-967B-AC7E-D930D9F8F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A46DD1C-9658-80C7-14DD-7C5354A2F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34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9ADCE-ED72-594B-B25D-28BFBFB9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C609D3-CAB0-31CD-5A31-143C1391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7CC252-778E-FA92-03E3-8D6C1876B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E8BD2A-AB67-C986-B70A-7942C7ED1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30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99317A-B326-D0E1-ECB6-5C38962EE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90703A-7F71-C85F-A4B1-07AF2EEB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C8C585-A62F-19B2-9A7D-5E66FB75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3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9ABFB7-D2A5-4C8E-D47E-89C31EC92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9F5794-BDBB-49D7-94AA-A80038AAF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D6720-544C-7AF0-FCE1-D58481B0A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A846BF-7A64-4250-BD71-28022F1D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9911BA-D0E4-5F7A-1A28-ADB742F1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6ECC432-7325-45AD-E0BC-C5B77FB2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6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2FE536-93FB-D7D9-8BFB-AEEBDD4F7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47CBDD3-0D50-A333-6F96-EE589D9B2F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BB7F90-2FCC-F607-A2E4-4AB845F8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F4CB3F-2C39-A3BA-3167-C01F69A21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319AD7-D40D-1730-9C8A-DCF1523BC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7D4E71-9158-BBEC-3E18-39D02672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30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6414F8-D788-1E85-21C4-CD47D7E3E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AAF551-93EB-487D-9188-91140CFF2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6A9D7A-5939-E485-A51E-5E5FAAF5A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66161-8267-42AB-9CE2-4BA6210B56FF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339625-DD5E-F464-53DB-BDE0C8150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E62B4B-DD38-F090-0B4A-86DE4B8C5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8B3A9-0392-4280-82D9-3C017C6BD0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15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543C81-B9B3-D697-BB27-A213DD095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472540"/>
            <a:ext cx="5727865" cy="2169584"/>
          </a:xfrm>
        </p:spPr>
        <p:txBody>
          <a:bodyPr>
            <a:noAutofit/>
          </a:bodyPr>
          <a:lstStyle/>
          <a:p>
            <a:r>
              <a:rPr kumimoji="1" lang="ja-JP" altLang="en-US" dirty="0"/>
              <a:t>どんブロック</a:t>
            </a:r>
            <a:br>
              <a:rPr kumimoji="1" lang="en-US" altLang="ja-JP" dirty="0"/>
            </a:br>
            <a:r>
              <a:rPr kumimoji="1" lang="ja-JP" altLang="en-US" dirty="0"/>
              <a:t>関数の使い方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9E7F17D-46CA-D761-AE0D-953F4AB9C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58" y="960783"/>
            <a:ext cx="5238128" cy="42762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9970EB-C365-C63B-CE28-696B6C63525B}"/>
              </a:ext>
            </a:extLst>
          </p:cNvPr>
          <p:cNvSpPr txBox="1"/>
          <p:nvPr/>
        </p:nvSpPr>
        <p:spPr>
          <a:xfrm>
            <a:off x="7042067" y="5385460"/>
            <a:ext cx="42276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800" dirty="0"/>
              <a:t>2023/12/13</a:t>
            </a:r>
          </a:p>
          <a:p>
            <a:pPr algn="r"/>
            <a:r>
              <a:rPr kumimoji="1" lang="ja-JP" altLang="en-US" sz="2800" dirty="0"/>
              <a:t>アプリ開発委員会</a:t>
            </a:r>
          </a:p>
        </p:txBody>
      </p:sp>
    </p:spTree>
    <p:extLst>
      <p:ext uri="{BB962C8B-B14F-4D97-AF65-F5344CB8AC3E}">
        <p14:creationId xmlns:p14="http://schemas.microsoft.com/office/powerpoint/2010/main" val="190255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 </a:t>
            </a:r>
            <a:r>
              <a:rPr lang="ja-JP" altLang="en-US" dirty="0"/>
              <a:t>関数のつくり方（引数を増やす）</a:t>
            </a:r>
            <a:endParaRPr kumimoji="1" lang="ja-JP" altLang="en-US" dirty="0"/>
          </a:p>
        </p:txBody>
      </p:sp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12B2D7D8-D7A8-0354-865A-713DAD8EA0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7105"/>
            <a:ext cx="4471677" cy="3230044"/>
          </a:xfrm>
        </p:spPr>
      </p:pic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6B5E0084-1679-CE19-D6C8-C92688EB28FA}"/>
              </a:ext>
            </a:extLst>
          </p:cNvPr>
          <p:cNvSpPr/>
          <p:nvPr/>
        </p:nvSpPr>
        <p:spPr>
          <a:xfrm>
            <a:off x="2863563" y="5032147"/>
            <a:ext cx="2717618" cy="722849"/>
          </a:xfrm>
          <a:prstGeom prst="wedgeRoundRectCallout">
            <a:avLst>
              <a:gd name="adj1" fmla="val -8978"/>
              <a:gd name="adj2" fmla="val -10250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ドラッグして入れる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3889E5D0-0199-EF00-C3E4-E9297AD46530}"/>
              </a:ext>
            </a:extLst>
          </p:cNvPr>
          <p:cNvSpPr/>
          <p:nvPr/>
        </p:nvSpPr>
        <p:spPr>
          <a:xfrm>
            <a:off x="118384" y="4092016"/>
            <a:ext cx="2032658" cy="722849"/>
          </a:xfrm>
          <a:prstGeom prst="wedgeRoundRectCallout">
            <a:avLst>
              <a:gd name="adj1" fmla="val 51235"/>
              <a:gd name="adj2" fmla="val -9757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変数名を入力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570A714-D0D7-7638-A1A6-173914A3C2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47727" y="2102417"/>
            <a:ext cx="5792724" cy="3024732"/>
          </a:xfrm>
          <a:prstGeom prst="rect">
            <a:avLst/>
          </a:prstGeom>
        </p:spPr>
      </p:pic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E248C0B1-6B70-E9EB-5655-8599C47EB652}"/>
              </a:ext>
            </a:extLst>
          </p:cNvPr>
          <p:cNvSpPr/>
          <p:nvPr/>
        </p:nvSpPr>
        <p:spPr>
          <a:xfrm>
            <a:off x="7103273" y="5127149"/>
            <a:ext cx="2717619" cy="722849"/>
          </a:xfrm>
          <a:prstGeom prst="wedgeRoundRectCallout">
            <a:avLst>
              <a:gd name="adj1" fmla="val 7912"/>
              <a:gd name="adj2" fmla="val -9331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変数名は半角文字で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入力する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3B1D0C5-A577-6F0E-7AFE-B6C06B86ACD0}"/>
              </a:ext>
            </a:extLst>
          </p:cNvPr>
          <p:cNvSpPr txBox="1"/>
          <p:nvPr/>
        </p:nvSpPr>
        <p:spPr>
          <a:xfrm>
            <a:off x="4876651" y="6077633"/>
            <a:ext cx="606829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どうぞご活用ください</a:t>
            </a:r>
          </a:p>
        </p:txBody>
      </p:sp>
    </p:spTree>
    <p:extLst>
      <p:ext uri="{BB962C8B-B14F-4D97-AF65-F5344CB8AC3E}">
        <p14:creationId xmlns:p14="http://schemas.microsoft.com/office/powerpoint/2010/main" val="380885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ja-JP" dirty="0"/>
              <a:t>4-1</a:t>
            </a:r>
            <a:r>
              <a:rPr lang="ja-JP" altLang="en-US" dirty="0"/>
              <a:t> 「もし　返す」ブロックの使い方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7F39CE05-7DE4-8047-DBA8-9E94F179E0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0821" y="1414374"/>
            <a:ext cx="10515600" cy="3725049"/>
          </a:xfrm>
        </p:spPr>
      </p:pic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65B0CFC0-9889-51B0-4DFE-EFDE05F84D69}"/>
              </a:ext>
            </a:extLst>
          </p:cNvPr>
          <p:cNvSpPr/>
          <p:nvPr/>
        </p:nvSpPr>
        <p:spPr>
          <a:xfrm>
            <a:off x="1394289" y="5139423"/>
            <a:ext cx="2717618" cy="722849"/>
          </a:xfrm>
          <a:prstGeom prst="wedgeRoundRectCallout">
            <a:avLst>
              <a:gd name="adj1" fmla="val 13308"/>
              <a:gd name="adj2" fmla="val -12222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このブロックは何？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B9D7D0DD-88E4-3CA7-1E92-BC8B4613003F}"/>
              </a:ext>
            </a:extLst>
          </p:cNvPr>
          <p:cNvSpPr/>
          <p:nvPr/>
        </p:nvSpPr>
        <p:spPr>
          <a:xfrm>
            <a:off x="6448151" y="5301122"/>
            <a:ext cx="3218363" cy="722849"/>
          </a:xfrm>
          <a:prstGeom prst="wedgeRoundRectCallout">
            <a:avLst>
              <a:gd name="adj1" fmla="val -20639"/>
              <a:gd name="adj2" fmla="val -1238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そのまま</a:t>
            </a:r>
            <a:r>
              <a:rPr lang="ja-JP" altLang="en-US" dirty="0">
                <a:solidFill>
                  <a:schemeClr val="tx1"/>
                </a:solidFill>
              </a:rPr>
              <a:t>置くと、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この警告が表示されます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467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ja-JP" dirty="0"/>
              <a:t>4-2</a:t>
            </a:r>
            <a:r>
              <a:rPr lang="ja-JP" altLang="en-US" dirty="0"/>
              <a:t> 「もし　返す」ブロックの使い方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7F39CE05-7DE4-8047-DBA8-9E94F179E0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67006" y="1510933"/>
            <a:ext cx="5689462" cy="5098801"/>
          </a:xfrm>
        </p:spPr>
      </p:pic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65B0CFC0-9889-51B0-4DFE-EFDE05F84D69}"/>
              </a:ext>
            </a:extLst>
          </p:cNvPr>
          <p:cNvSpPr/>
          <p:nvPr/>
        </p:nvSpPr>
        <p:spPr>
          <a:xfrm>
            <a:off x="556960" y="3788786"/>
            <a:ext cx="3171892" cy="722849"/>
          </a:xfrm>
          <a:prstGeom prst="wedgeRoundRectCallout">
            <a:avLst>
              <a:gd name="adj1" fmla="val 37779"/>
              <a:gd name="adj2" fmla="val -12057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「もし返す」ブロックは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関数ブロックの中で使う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B9D7D0DD-88E4-3CA7-1E92-BC8B4613003F}"/>
              </a:ext>
            </a:extLst>
          </p:cNvPr>
          <p:cNvSpPr/>
          <p:nvPr/>
        </p:nvSpPr>
        <p:spPr>
          <a:xfrm>
            <a:off x="7776092" y="2475071"/>
            <a:ext cx="3577708" cy="953929"/>
          </a:xfrm>
          <a:prstGeom prst="wedgeRoundRectCallout">
            <a:avLst>
              <a:gd name="adj1" fmla="val -61965"/>
              <a:gd name="adj2" fmla="val 2235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>
                <a:solidFill>
                  <a:schemeClr val="tx1"/>
                </a:solidFill>
              </a:rPr>
              <a:t>if   return</a:t>
            </a:r>
            <a:r>
              <a:rPr kumimoji="1" lang="ja-JP" altLang="en-US" dirty="0">
                <a:solidFill>
                  <a:schemeClr val="tx1"/>
                </a:solidFill>
              </a:rPr>
              <a:t>」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がこのブロックの意味です</a:t>
            </a:r>
          </a:p>
        </p:txBody>
      </p:sp>
    </p:spTree>
    <p:extLst>
      <p:ext uri="{BB962C8B-B14F-4D97-AF65-F5344CB8AC3E}">
        <p14:creationId xmlns:p14="http://schemas.microsoft.com/office/powerpoint/2010/main" val="3095357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ja-JP" dirty="0"/>
              <a:t>4-3</a:t>
            </a:r>
            <a:r>
              <a:rPr lang="ja-JP" altLang="en-US" dirty="0"/>
              <a:t> 「もし　返す」ブロックの使い方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7F39CE05-7DE4-8047-DBA8-9E94F179E0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2227" y="1433738"/>
            <a:ext cx="9068788" cy="5424261"/>
          </a:xfrm>
        </p:spPr>
      </p:pic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65B0CFC0-9889-51B0-4DFE-EFDE05F84D69}"/>
              </a:ext>
            </a:extLst>
          </p:cNvPr>
          <p:cNvSpPr/>
          <p:nvPr/>
        </p:nvSpPr>
        <p:spPr>
          <a:xfrm>
            <a:off x="3642182" y="1433738"/>
            <a:ext cx="3171892" cy="722849"/>
          </a:xfrm>
          <a:prstGeom prst="wedgeRoundRectCallout">
            <a:avLst>
              <a:gd name="adj1" fmla="val -33730"/>
              <a:gd name="adj2" fmla="val 7985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「もし返す」ブロックには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条件を入れます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B9D7D0DD-88E4-3CA7-1E92-BC8B4613003F}"/>
              </a:ext>
            </a:extLst>
          </p:cNvPr>
          <p:cNvSpPr/>
          <p:nvPr/>
        </p:nvSpPr>
        <p:spPr>
          <a:xfrm>
            <a:off x="8874298" y="2156587"/>
            <a:ext cx="2033458" cy="953929"/>
          </a:xfrm>
          <a:prstGeom prst="wedgeRoundRectCallout">
            <a:avLst>
              <a:gd name="adj1" fmla="val -61965"/>
              <a:gd name="adj2" fmla="val 2235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このブロックの意味です</a:t>
            </a:r>
          </a:p>
        </p:txBody>
      </p:sp>
    </p:spTree>
    <p:extLst>
      <p:ext uri="{BB962C8B-B14F-4D97-AF65-F5344CB8AC3E}">
        <p14:creationId xmlns:p14="http://schemas.microsoft.com/office/powerpoint/2010/main" val="1011028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7E6D52-1720-03F8-C411-35701D40A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247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どんブロックの関数の例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5BD4401F-2D36-1D97-DB16-6699A6F79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8476" y="1303110"/>
            <a:ext cx="9245539" cy="4642214"/>
          </a:xfrm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1719394C-4C72-7954-A523-8F3CBEE8C1A9}"/>
              </a:ext>
            </a:extLst>
          </p:cNvPr>
          <p:cNvSpPr/>
          <p:nvPr/>
        </p:nvSpPr>
        <p:spPr>
          <a:xfrm>
            <a:off x="838201" y="4987636"/>
            <a:ext cx="4493820" cy="1383475"/>
          </a:xfrm>
          <a:prstGeom prst="wedgeRoundRectCallout">
            <a:avLst>
              <a:gd name="adj1" fmla="val -8614"/>
              <a:gd name="adj2" fmla="val -9029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このように、引数を入れて値を返すことに利用します。</a:t>
            </a:r>
          </a:p>
        </p:txBody>
      </p:sp>
    </p:spTree>
    <p:extLst>
      <p:ext uri="{BB962C8B-B14F-4D97-AF65-F5344CB8AC3E}">
        <p14:creationId xmlns:p14="http://schemas.microsoft.com/office/powerpoint/2010/main" val="246804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1-1 </a:t>
            </a:r>
            <a:r>
              <a:rPr lang="ja-JP" altLang="en-US" dirty="0"/>
              <a:t>関数のつくり方（返り値なし）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7969570-BB7B-621D-B1CB-E0A942C29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26470" y="2310199"/>
            <a:ext cx="3029184" cy="2205123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A2D9562-8145-62F4-8A3D-9C89B0012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027" y="2271081"/>
            <a:ext cx="2728096" cy="2076446"/>
          </a:xfrm>
          <a:prstGeom prst="rect">
            <a:avLst/>
          </a:prstGeom>
        </p:spPr>
      </p:pic>
      <p:sp>
        <p:nvSpPr>
          <p:cNvPr id="9" name="矢印: 右 8">
            <a:extLst>
              <a:ext uri="{FF2B5EF4-FFF2-40B4-BE49-F238E27FC236}">
                <a16:creationId xmlns:a16="http://schemas.microsoft.com/office/drawing/2014/main" id="{3AADEF04-306D-84C9-F4A4-93123FAF9439}"/>
              </a:ext>
            </a:extLst>
          </p:cNvPr>
          <p:cNvSpPr/>
          <p:nvPr/>
        </p:nvSpPr>
        <p:spPr>
          <a:xfrm>
            <a:off x="3192451" y="2929712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B72C59CA-D984-B682-A40A-8708CED495C6}"/>
              </a:ext>
            </a:extLst>
          </p:cNvPr>
          <p:cNvSpPr/>
          <p:nvPr/>
        </p:nvSpPr>
        <p:spPr>
          <a:xfrm>
            <a:off x="3788225" y="1495385"/>
            <a:ext cx="2157648" cy="632334"/>
          </a:xfrm>
          <a:prstGeom prst="wedgeRoundRectCallout">
            <a:avLst>
              <a:gd name="adj1" fmla="val -7390"/>
              <a:gd name="adj2" fmla="val 817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歯車を</a:t>
            </a:r>
            <a:r>
              <a:rPr kumimoji="1" lang="ja-JP" altLang="en-US" dirty="0">
                <a:solidFill>
                  <a:schemeClr val="tx1"/>
                </a:solidFill>
              </a:rPr>
              <a:t>クリック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96B585B-A77D-754F-FFE4-36FD274CDF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4593" y="2588204"/>
            <a:ext cx="2984653" cy="1924149"/>
          </a:xfrm>
          <a:prstGeom prst="rect">
            <a:avLst/>
          </a:prstGeom>
        </p:spPr>
      </p:pic>
      <p:sp>
        <p:nvSpPr>
          <p:cNvPr id="14" name="矢印: 右 13">
            <a:extLst>
              <a:ext uri="{FF2B5EF4-FFF2-40B4-BE49-F238E27FC236}">
                <a16:creationId xmlns:a16="http://schemas.microsoft.com/office/drawing/2014/main" id="{67E1D1C1-4026-E08D-F3D1-7D3A4697658B}"/>
              </a:ext>
            </a:extLst>
          </p:cNvPr>
          <p:cNvSpPr/>
          <p:nvPr/>
        </p:nvSpPr>
        <p:spPr>
          <a:xfrm>
            <a:off x="6926748" y="2929712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F45DEF3-C0F5-BCE4-7910-12F4BA4D29A0}"/>
              </a:ext>
            </a:extLst>
          </p:cNvPr>
          <p:cNvSpPr/>
          <p:nvPr/>
        </p:nvSpPr>
        <p:spPr>
          <a:xfrm>
            <a:off x="9196152" y="1541810"/>
            <a:ext cx="2157648" cy="768389"/>
          </a:xfrm>
          <a:prstGeom prst="wedgeRoundRectCallout">
            <a:avLst>
              <a:gd name="adj1" fmla="val 10773"/>
              <a:gd name="adj2" fmla="val 8553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引数</a:t>
            </a:r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ja-JP" altLang="en-US" dirty="0">
                <a:solidFill>
                  <a:schemeClr val="tx1"/>
                </a:solidFill>
              </a:rPr>
              <a:t>の関数が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できます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4AD0AEFF-7FE6-4EED-AD49-5FA31B3E86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4757" y="5868640"/>
            <a:ext cx="2432175" cy="742988"/>
          </a:xfrm>
          <a:prstGeom prst="rect">
            <a:avLst/>
          </a:prstGeom>
        </p:spPr>
      </p:pic>
      <p:sp>
        <p:nvSpPr>
          <p:cNvPr id="19" name="矢印: 右 18">
            <a:extLst>
              <a:ext uri="{FF2B5EF4-FFF2-40B4-BE49-F238E27FC236}">
                <a16:creationId xmlns:a16="http://schemas.microsoft.com/office/drawing/2014/main" id="{C3FD4DC9-6E16-CFDD-5D99-B0F51EA4123A}"/>
              </a:ext>
            </a:extLst>
          </p:cNvPr>
          <p:cNvSpPr/>
          <p:nvPr/>
        </p:nvSpPr>
        <p:spPr>
          <a:xfrm rot="5400000">
            <a:off x="9152087" y="4766607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984C9734-D2B3-562A-16BE-6578A63962E0}"/>
              </a:ext>
            </a:extLst>
          </p:cNvPr>
          <p:cNvSpPr/>
          <p:nvPr/>
        </p:nvSpPr>
        <p:spPr>
          <a:xfrm>
            <a:off x="5569815" y="5843239"/>
            <a:ext cx="2432175" cy="768389"/>
          </a:xfrm>
          <a:prstGeom prst="wedgeRoundRectCallout">
            <a:avLst>
              <a:gd name="adj1" fmla="val 61408"/>
              <a:gd name="adj2" fmla="val -3346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歯車を</a:t>
            </a:r>
            <a:r>
              <a:rPr kumimoji="1" lang="ja-JP" altLang="en-US" dirty="0">
                <a:solidFill>
                  <a:schemeClr val="tx1"/>
                </a:solidFill>
              </a:rPr>
              <a:t>クリック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で吹き出しが消える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58929AF9-1822-C31F-2449-CFD2E35C1DAD}"/>
              </a:ext>
            </a:extLst>
          </p:cNvPr>
          <p:cNvSpPr/>
          <p:nvPr/>
        </p:nvSpPr>
        <p:spPr>
          <a:xfrm>
            <a:off x="1084262" y="1451226"/>
            <a:ext cx="2157648" cy="632334"/>
          </a:xfrm>
          <a:prstGeom prst="wedgeRoundRectCallout">
            <a:avLst>
              <a:gd name="adj1" fmla="val -15095"/>
              <a:gd name="adj2" fmla="val 12308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これをドラッグ</a:t>
            </a:r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D6BE813A-100E-C7B5-4205-C54E7290644D}"/>
              </a:ext>
            </a:extLst>
          </p:cNvPr>
          <p:cNvSpPr/>
          <p:nvPr/>
        </p:nvSpPr>
        <p:spPr>
          <a:xfrm>
            <a:off x="3586343" y="4227616"/>
            <a:ext cx="2157648" cy="1306285"/>
          </a:xfrm>
          <a:prstGeom prst="wedgeRoundRectCallout">
            <a:avLst>
              <a:gd name="adj1" fmla="val 16827"/>
              <a:gd name="adj2" fmla="val -9142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入力名ブロックを右側にドラック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変数名を変える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こともできます</a:t>
            </a:r>
          </a:p>
        </p:txBody>
      </p:sp>
    </p:spTree>
    <p:extLst>
      <p:ext uri="{BB962C8B-B14F-4D97-AF65-F5344CB8AC3E}">
        <p14:creationId xmlns:p14="http://schemas.microsoft.com/office/powerpoint/2010/main" val="1063998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F3687615-7937-59BA-740A-436A6DC162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0032" y="2564027"/>
            <a:ext cx="7112366" cy="3079908"/>
          </a:xfr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1-2 </a:t>
            </a:r>
            <a:r>
              <a:rPr lang="ja-JP" altLang="en-US" dirty="0"/>
              <a:t>関数のつくり方（返り値なし）</a:t>
            </a:r>
            <a:endParaRPr kumimoji="1" lang="ja-JP" altLang="en-US" dirty="0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B72C59CA-D984-B682-A40A-8708CED495C6}"/>
              </a:ext>
            </a:extLst>
          </p:cNvPr>
          <p:cNvSpPr/>
          <p:nvPr/>
        </p:nvSpPr>
        <p:spPr>
          <a:xfrm>
            <a:off x="1594956" y="1546256"/>
            <a:ext cx="2157648" cy="768389"/>
          </a:xfrm>
          <a:prstGeom prst="wedgeRoundRectCallout">
            <a:avLst>
              <a:gd name="adj1" fmla="val -12343"/>
              <a:gd name="adj2" fmla="val 11490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「関数の名前」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をここに入力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D5E92B65-1227-B9D7-B612-7A1544957AB4}"/>
              </a:ext>
            </a:extLst>
          </p:cNvPr>
          <p:cNvSpPr/>
          <p:nvPr/>
        </p:nvSpPr>
        <p:spPr>
          <a:xfrm>
            <a:off x="5383679" y="1930450"/>
            <a:ext cx="2869672" cy="768389"/>
          </a:xfrm>
          <a:prstGeom prst="wedgeRoundRectCallout">
            <a:avLst>
              <a:gd name="adj1" fmla="val 315"/>
              <a:gd name="adj2" fmla="val 12417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全角文字の場合には、コードで表示される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AD49FC56-F495-8692-AA30-63E27C171B85}"/>
              </a:ext>
            </a:extLst>
          </p:cNvPr>
          <p:cNvSpPr/>
          <p:nvPr/>
        </p:nvSpPr>
        <p:spPr>
          <a:xfrm>
            <a:off x="690452" y="3990593"/>
            <a:ext cx="2515886" cy="1519558"/>
          </a:xfrm>
          <a:prstGeom prst="wedgeRoundRectCallout">
            <a:avLst>
              <a:gd name="adj1" fmla="val 73149"/>
              <a:gd name="adj2" fmla="val 1195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「関数名」が全角でも作動しますが、プログラムとしては半角を推奨します。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5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1-3 </a:t>
            </a:r>
            <a:r>
              <a:rPr lang="ja-JP" altLang="en-US" dirty="0"/>
              <a:t>関数のつくり方（返り値なし）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7969570-BB7B-621D-B1CB-E0A942C29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79224" y="2413424"/>
            <a:ext cx="2898898" cy="2110280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A2D9562-8145-62F4-8A3D-9C89B0012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9297" y="2767737"/>
            <a:ext cx="2019404" cy="554137"/>
          </a:xfrm>
          <a:prstGeom prst="rect">
            <a:avLst/>
          </a:prstGeom>
        </p:spPr>
      </p:pic>
      <p:sp>
        <p:nvSpPr>
          <p:cNvPr id="9" name="矢印: 右 8">
            <a:extLst>
              <a:ext uri="{FF2B5EF4-FFF2-40B4-BE49-F238E27FC236}">
                <a16:creationId xmlns:a16="http://schemas.microsoft.com/office/drawing/2014/main" id="{3AADEF04-306D-84C9-F4A4-93123FAF9439}"/>
              </a:ext>
            </a:extLst>
          </p:cNvPr>
          <p:cNvSpPr/>
          <p:nvPr/>
        </p:nvSpPr>
        <p:spPr>
          <a:xfrm>
            <a:off x="2945080" y="2932681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B72C59CA-D984-B682-A40A-8708CED495C6}"/>
              </a:ext>
            </a:extLst>
          </p:cNvPr>
          <p:cNvSpPr/>
          <p:nvPr/>
        </p:nvSpPr>
        <p:spPr>
          <a:xfrm>
            <a:off x="633054" y="1510630"/>
            <a:ext cx="2157648" cy="768389"/>
          </a:xfrm>
          <a:prstGeom prst="wedgeRoundRectCallout">
            <a:avLst>
              <a:gd name="adj1" fmla="val -15646"/>
              <a:gd name="adj2" fmla="val 11490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 err="1">
                <a:solidFill>
                  <a:schemeClr val="tx1"/>
                </a:solidFill>
              </a:rPr>
              <a:t>kansuu</a:t>
            </a:r>
            <a:r>
              <a:rPr lang="ja-JP" altLang="en-US" dirty="0">
                <a:solidFill>
                  <a:schemeClr val="tx1"/>
                </a:solidFill>
              </a:rPr>
              <a:t>」を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関数名に入力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96B585B-A77D-754F-FFE4-36FD274CDF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9188" y="2588204"/>
            <a:ext cx="2795462" cy="1924149"/>
          </a:xfrm>
          <a:prstGeom prst="rect">
            <a:avLst/>
          </a:prstGeom>
        </p:spPr>
      </p:pic>
      <p:sp>
        <p:nvSpPr>
          <p:cNvPr id="14" name="矢印: 右 13">
            <a:extLst>
              <a:ext uri="{FF2B5EF4-FFF2-40B4-BE49-F238E27FC236}">
                <a16:creationId xmlns:a16="http://schemas.microsoft.com/office/drawing/2014/main" id="{67E1D1C1-4026-E08D-F3D1-7D3A4697658B}"/>
              </a:ext>
            </a:extLst>
          </p:cNvPr>
          <p:cNvSpPr/>
          <p:nvPr/>
        </p:nvSpPr>
        <p:spPr>
          <a:xfrm>
            <a:off x="6914876" y="2924932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D5E92B65-1227-B9D7-B612-7A1544957AB4}"/>
              </a:ext>
            </a:extLst>
          </p:cNvPr>
          <p:cNvSpPr/>
          <p:nvPr/>
        </p:nvSpPr>
        <p:spPr>
          <a:xfrm>
            <a:off x="1923804" y="4759334"/>
            <a:ext cx="2717618" cy="917071"/>
          </a:xfrm>
          <a:prstGeom prst="wedgeRoundRectCallout">
            <a:avLst>
              <a:gd name="adj1" fmla="val 57005"/>
              <a:gd name="adj2" fmla="val -10610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 err="1">
                <a:solidFill>
                  <a:schemeClr val="tx1"/>
                </a:solidFill>
              </a:rPr>
              <a:t>kansuu</a:t>
            </a:r>
            <a:r>
              <a:rPr lang="ja-JP" altLang="en-US" dirty="0">
                <a:solidFill>
                  <a:schemeClr val="tx1"/>
                </a:solidFill>
              </a:rPr>
              <a:t>ブロック」をができます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F45DEF3-C0F5-BCE4-7910-12F4BA4D29A0}"/>
              </a:ext>
            </a:extLst>
          </p:cNvPr>
          <p:cNvSpPr/>
          <p:nvPr/>
        </p:nvSpPr>
        <p:spPr>
          <a:xfrm>
            <a:off x="7550580" y="5025674"/>
            <a:ext cx="2484069" cy="768389"/>
          </a:xfrm>
          <a:prstGeom prst="wedgeRoundRectCallout">
            <a:avLst>
              <a:gd name="adj1" fmla="val 17928"/>
              <a:gd name="adj2" fmla="val -10301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この２つのブロックを使います。</a:t>
            </a:r>
          </a:p>
        </p:txBody>
      </p:sp>
    </p:spTree>
    <p:extLst>
      <p:ext uri="{BB962C8B-B14F-4D97-AF65-F5344CB8AC3E}">
        <p14:creationId xmlns:p14="http://schemas.microsoft.com/office/powerpoint/2010/main" val="409647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1-3 </a:t>
            </a:r>
            <a:r>
              <a:rPr lang="ja-JP" altLang="en-US" dirty="0"/>
              <a:t>関数のつくり方（返り値なし）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7969570-BB7B-621D-B1CB-E0A942C29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79224" y="2413424"/>
            <a:ext cx="2898898" cy="2110280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A2D9562-8145-62F4-8A3D-9C89B0012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9297" y="2767737"/>
            <a:ext cx="2019404" cy="554137"/>
          </a:xfrm>
          <a:prstGeom prst="rect">
            <a:avLst/>
          </a:prstGeom>
        </p:spPr>
      </p:pic>
      <p:sp>
        <p:nvSpPr>
          <p:cNvPr id="9" name="矢印: 右 8">
            <a:extLst>
              <a:ext uri="{FF2B5EF4-FFF2-40B4-BE49-F238E27FC236}">
                <a16:creationId xmlns:a16="http://schemas.microsoft.com/office/drawing/2014/main" id="{3AADEF04-306D-84C9-F4A4-93123FAF9439}"/>
              </a:ext>
            </a:extLst>
          </p:cNvPr>
          <p:cNvSpPr/>
          <p:nvPr/>
        </p:nvSpPr>
        <p:spPr>
          <a:xfrm>
            <a:off x="2945080" y="2932681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B72C59CA-D984-B682-A40A-8708CED495C6}"/>
              </a:ext>
            </a:extLst>
          </p:cNvPr>
          <p:cNvSpPr/>
          <p:nvPr/>
        </p:nvSpPr>
        <p:spPr>
          <a:xfrm>
            <a:off x="633054" y="1510630"/>
            <a:ext cx="2157648" cy="768389"/>
          </a:xfrm>
          <a:prstGeom prst="wedgeRoundRectCallout">
            <a:avLst>
              <a:gd name="adj1" fmla="val -15646"/>
              <a:gd name="adj2" fmla="val 11490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 err="1">
                <a:solidFill>
                  <a:schemeClr val="tx1"/>
                </a:solidFill>
              </a:rPr>
              <a:t>kansuu</a:t>
            </a:r>
            <a:r>
              <a:rPr lang="ja-JP" altLang="en-US" dirty="0">
                <a:solidFill>
                  <a:schemeClr val="tx1"/>
                </a:solidFill>
              </a:rPr>
              <a:t>」を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関数名に入力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96B585B-A77D-754F-FFE4-36FD274CDF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49189" y="2835185"/>
            <a:ext cx="2795462" cy="1924149"/>
          </a:xfrm>
          <a:prstGeom prst="rect">
            <a:avLst/>
          </a:prstGeom>
        </p:spPr>
      </p:pic>
      <p:sp>
        <p:nvSpPr>
          <p:cNvPr id="14" name="矢印: 右 13">
            <a:extLst>
              <a:ext uri="{FF2B5EF4-FFF2-40B4-BE49-F238E27FC236}">
                <a16:creationId xmlns:a16="http://schemas.microsoft.com/office/drawing/2014/main" id="{67E1D1C1-4026-E08D-F3D1-7D3A4697658B}"/>
              </a:ext>
            </a:extLst>
          </p:cNvPr>
          <p:cNvSpPr/>
          <p:nvPr/>
        </p:nvSpPr>
        <p:spPr>
          <a:xfrm>
            <a:off x="6914876" y="2924932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D5E92B65-1227-B9D7-B612-7A1544957AB4}"/>
              </a:ext>
            </a:extLst>
          </p:cNvPr>
          <p:cNvSpPr/>
          <p:nvPr/>
        </p:nvSpPr>
        <p:spPr>
          <a:xfrm>
            <a:off x="1923804" y="4759334"/>
            <a:ext cx="2717618" cy="917071"/>
          </a:xfrm>
          <a:prstGeom prst="wedgeRoundRectCallout">
            <a:avLst>
              <a:gd name="adj1" fmla="val 57005"/>
              <a:gd name="adj2" fmla="val -10610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 err="1">
                <a:solidFill>
                  <a:schemeClr val="tx1"/>
                </a:solidFill>
              </a:rPr>
              <a:t>kansuu</a:t>
            </a:r>
            <a:r>
              <a:rPr lang="ja-JP" altLang="en-US" dirty="0">
                <a:solidFill>
                  <a:schemeClr val="tx1"/>
                </a:solidFill>
              </a:rPr>
              <a:t>ブロック」をができます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F45DEF3-C0F5-BCE4-7910-12F4BA4D29A0}"/>
              </a:ext>
            </a:extLst>
          </p:cNvPr>
          <p:cNvSpPr/>
          <p:nvPr/>
        </p:nvSpPr>
        <p:spPr>
          <a:xfrm>
            <a:off x="7550580" y="5217869"/>
            <a:ext cx="3434095" cy="768389"/>
          </a:xfrm>
          <a:prstGeom prst="wedgeRoundRectCallout">
            <a:avLst>
              <a:gd name="adj1" fmla="val -20802"/>
              <a:gd name="adj2" fmla="val -11382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関数を呼び出すには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このブロックを使います。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66EBF2FD-1EE4-4A13-F232-1E811C1B2968}"/>
              </a:ext>
            </a:extLst>
          </p:cNvPr>
          <p:cNvSpPr/>
          <p:nvPr/>
        </p:nvSpPr>
        <p:spPr>
          <a:xfrm>
            <a:off x="8136431" y="1948460"/>
            <a:ext cx="2484069" cy="768389"/>
          </a:xfrm>
          <a:prstGeom prst="wedgeRoundRectCallout">
            <a:avLst>
              <a:gd name="adj1" fmla="val 18406"/>
              <a:gd name="adj2" fmla="val 7781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このブロックの中に命令を入れます。</a:t>
            </a:r>
          </a:p>
        </p:txBody>
      </p:sp>
    </p:spTree>
    <p:extLst>
      <p:ext uri="{BB962C8B-B14F-4D97-AF65-F5344CB8AC3E}">
        <p14:creationId xmlns:p14="http://schemas.microsoft.com/office/powerpoint/2010/main" val="1054067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2-1 </a:t>
            </a:r>
            <a:r>
              <a:rPr lang="ja-JP" altLang="en-US" dirty="0"/>
              <a:t>関数のつくり方（返り値あり）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7969570-BB7B-621D-B1CB-E0A942C29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26469" y="2310199"/>
            <a:ext cx="3133777" cy="2281262"/>
          </a:xfr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A2D9562-8145-62F4-8A3D-9C89B0012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027" y="2271081"/>
            <a:ext cx="2728096" cy="2076446"/>
          </a:xfrm>
          <a:prstGeom prst="rect">
            <a:avLst/>
          </a:prstGeom>
        </p:spPr>
      </p:pic>
      <p:sp>
        <p:nvSpPr>
          <p:cNvPr id="9" name="矢印: 右 8">
            <a:extLst>
              <a:ext uri="{FF2B5EF4-FFF2-40B4-BE49-F238E27FC236}">
                <a16:creationId xmlns:a16="http://schemas.microsoft.com/office/drawing/2014/main" id="{3AADEF04-306D-84C9-F4A4-93123FAF9439}"/>
              </a:ext>
            </a:extLst>
          </p:cNvPr>
          <p:cNvSpPr/>
          <p:nvPr/>
        </p:nvSpPr>
        <p:spPr>
          <a:xfrm>
            <a:off x="3192451" y="2929712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B72C59CA-D984-B682-A40A-8708CED495C6}"/>
              </a:ext>
            </a:extLst>
          </p:cNvPr>
          <p:cNvSpPr/>
          <p:nvPr/>
        </p:nvSpPr>
        <p:spPr>
          <a:xfrm>
            <a:off x="3098625" y="1469074"/>
            <a:ext cx="2157648" cy="632334"/>
          </a:xfrm>
          <a:prstGeom prst="wedgeRoundRectCallout">
            <a:avLst>
              <a:gd name="adj1" fmla="val 24532"/>
              <a:gd name="adj2" fmla="val 9678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歯車を</a:t>
            </a:r>
            <a:r>
              <a:rPr kumimoji="1" lang="ja-JP" altLang="en-US" dirty="0">
                <a:solidFill>
                  <a:schemeClr val="tx1"/>
                </a:solidFill>
              </a:rPr>
              <a:t>クリック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96B585B-A77D-754F-FFE4-36FD274CDF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4603" y="2409635"/>
            <a:ext cx="3864685" cy="2277283"/>
          </a:xfrm>
          <a:prstGeom prst="rect">
            <a:avLst/>
          </a:prstGeom>
        </p:spPr>
      </p:pic>
      <p:sp>
        <p:nvSpPr>
          <p:cNvPr id="14" name="矢印: 右 13">
            <a:extLst>
              <a:ext uri="{FF2B5EF4-FFF2-40B4-BE49-F238E27FC236}">
                <a16:creationId xmlns:a16="http://schemas.microsoft.com/office/drawing/2014/main" id="{67E1D1C1-4026-E08D-F3D1-7D3A4697658B}"/>
              </a:ext>
            </a:extLst>
          </p:cNvPr>
          <p:cNvSpPr/>
          <p:nvPr/>
        </p:nvSpPr>
        <p:spPr>
          <a:xfrm>
            <a:off x="7288666" y="2929711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D5E92B65-1227-B9D7-B612-7A1544957AB4}"/>
              </a:ext>
            </a:extLst>
          </p:cNvPr>
          <p:cNvSpPr/>
          <p:nvPr/>
        </p:nvSpPr>
        <p:spPr>
          <a:xfrm>
            <a:off x="3274499" y="4347527"/>
            <a:ext cx="2157648" cy="1306285"/>
          </a:xfrm>
          <a:prstGeom prst="wedgeRoundRectCallout">
            <a:avLst>
              <a:gd name="adj1" fmla="val 16827"/>
              <a:gd name="adj2" fmla="val -9142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入力名ブロックを右側にドラック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変数名を変える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こともできます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DF45DEF3-C0F5-BCE4-7910-12F4BA4D29A0}"/>
              </a:ext>
            </a:extLst>
          </p:cNvPr>
          <p:cNvSpPr/>
          <p:nvPr/>
        </p:nvSpPr>
        <p:spPr>
          <a:xfrm>
            <a:off x="9460844" y="1469074"/>
            <a:ext cx="2157648" cy="768389"/>
          </a:xfrm>
          <a:prstGeom prst="wedgeRoundRectCallout">
            <a:avLst>
              <a:gd name="adj1" fmla="val 10773"/>
              <a:gd name="adj2" fmla="val 8553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引数</a:t>
            </a:r>
            <a:r>
              <a:rPr lang="en-US" altLang="ja-JP" dirty="0">
                <a:solidFill>
                  <a:schemeClr val="tx1"/>
                </a:solidFill>
              </a:rPr>
              <a:t>x</a:t>
            </a:r>
            <a:r>
              <a:rPr lang="ja-JP" altLang="en-US" dirty="0">
                <a:solidFill>
                  <a:schemeClr val="tx1"/>
                </a:solidFill>
              </a:rPr>
              <a:t>の関数が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できます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4AD0AEFF-7FE6-4EED-AD49-5FA31B3E86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40558" y="5653812"/>
            <a:ext cx="2888412" cy="957816"/>
          </a:xfrm>
          <a:prstGeom prst="rect">
            <a:avLst/>
          </a:prstGeom>
        </p:spPr>
      </p:pic>
      <p:sp>
        <p:nvSpPr>
          <p:cNvPr id="19" name="矢印: 右 18">
            <a:extLst>
              <a:ext uri="{FF2B5EF4-FFF2-40B4-BE49-F238E27FC236}">
                <a16:creationId xmlns:a16="http://schemas.microsoft.com/office/drawing/2014/main" id="{C3FD4DC9-6E16-CFDD-5D99-B0F51EA4123A}"/>
              </a:ext>
            </a:extLst>
          </p:cNvPr>
          <p:cNvSpPr/>
          <p:nvPr/>
        </p:nvSpPr>
        <p:spPr>
          <a:xfrm rot="5400000">
            <a:off x="9152087" y="4766607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984C9734-D2B3-562A-16BE-6578A63962E0}"/>
              </a:ext>
            </a:extLst>
          </p:cNvPr>
          <p:cNvSpPr/>
          <p:nvPr/>
        </p:nvSpPr>
        <p:spPr>
          <a:xfrm>
            <a:off x="5702428" y="5724486"/>
            <a:ext cx="2432175" cy="768389"/>
          </a:xfrm>
          <a:prstGeom prst="wedgeRoundRectCallout">
            <a:avLst>
              <a:gd name="adj1" fmla="val 61408"/>
              <a:gd name="adj2" fmla="val -3346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歯車を</a:t>
            </a:r>
            <a:r>
              <a:rPr kumimoji="1" lang="ja-JP" altLang="en-US" dirty="0">
                <a:solidFill>
                  <a:schemeClr val="tx1"/>
                </a:solidFill>
              </a:rPr>
              <a:t>クリック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で吹き出しが消える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58929AF9-1822-C31F-2449-CFD2E35C1DAD}"/>
              </a:ext>
            </a:extLst>
          </p:cNvPr>
          <p:cNvSpPr/>
          <p:nvPr/>
        </p:nvSpPr>
        <p:spPr>
          <a:xfrm>
            <a:off x="940977" y="3860871"/>
            <a:ext cx="2157648" cy="632334"/>
          </a:xfrm>
          <a:prstGeom prst="wedgeRoundRectCallout">
            <a:avLst>
              <a:gd name="adj1" fmla="val -11793"/>
              <a:gd name="adj2" fmla="val -10791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これをドラッグ</a:t>
            </a: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9A723A45-8924-28A4-1AE4-CA19E52A50D9}"/>
              </a:ext>
            </a:extLst>
          </p:cNvPr>
          <p:cNvSpPr/>
          <p:nvPr/>
        </p:nvSpPr>
        <p:spPr>
          <a:xfrm>
            <a:off x="5533901" y="1401046"/>
            <a:ext cx="2300077" cy="768389"/>
          </a:xfrm>
          <a:prstGeom prst="wedgeRoundRectCallout">
            <a:avLst>
              <a:gd name="adj1" fmla="val -37487"/>
              <a:gd name="adj2" fmla="val 8553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 err="1">
                <a:solidFill>
                  <a:schemeClr val="tx1"/>
                </a:solidFill>
              </a:rPr>
              <a:t>kansuu</a:t>
            </a:r>
            <a:r>
              <a:rPr lang="ja-JP" altLang="en-US" dirty="0">
                <a:solidFill>
                  <a:schemeClr val="tx1"/>
                </a:solidFill>
              </a:rPr>
              <a:t>」を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関数名に入力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48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2-2 </a:t>
            </a:r>
            <a:r>
              <a:rPr lang="ja-JP" altLang="en-US" dirty="0"/>
              <a:t>関数のつくり方（返り値なし）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7969570-BB7B-621D-B1CB-E0A942C294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139243"/>
            <a:ext cx="3163051" cy="2302573"/>
          </a:xfrm>
        </p:spPr>
      </p:pic>
      <p:sp>
        <p:nvSpPr>
          <p:cNvPr id="9" name="矢印: 右 8">
            <a:extLst>
              <a:ext uri="{FF2B5EF4-FFF2-40B4-BE49-F238E27FC236}">
                <a16:creationId xmlns:a16="http://schemas.microsoft.com/office/drawing/2014/main" id="{3AADEF04-306D-84C9-F4A4-93123FAF9439}"/>
              </a:ext>
            </a:extLst>
          </p:cNvPr>
          <p:cNvSpPr/>
          <p:nvPr/>
        </p:nvSpPr>
        <p:spPr>
          <a:xfrm>
            <a:off x="3340161" y="2924930"/>
            <a:ext cx="617517" cy="6650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D5E92B65-1227-B9D7-B612-7A1544957AB4}"/>
              </a:ext>
            </a:extLst>
          </p:cNvPr>
          <p:cNvSpPr/>
          <p:nvPr/>
        </p:nvSpPr>
        <p:spPr>
          <a:xfrm>
            <a:off x="1923804" y="4759334"/>
            <a:ext cx="2717618" cy="917071"/>
          </a:xfrm>
          <a:prstGeom prst="wedgeRoundRectCallout">
            <a:avLst>
              <a:gd name="adj1" fmla="val -36071"/>
              <a:gd name="adj2" fmla="val -8149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「</a:t>
            </a:r>
            <a:r>
              <a:rPr lang="en-US" altLang="ja-JP" dirty="0" err="1">
                <a:solidFill>
                  <a:schemeClr val="tx1"/>
                </a:solidFill>
              </a:rPr>
              <a:t>kansuu</a:t>
            </a:r>
            <a:r>
              <a:rPr lang="ja-JP" altLang="en-US" dirty="0">
                <a:solidFill>
                  <a:schemeClr val="tx1"/>
                </a:solidFill>
              </a:rPr>
              <a:t>ブロック」をができます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ABD7B6D-EE4A-06C7-FC9D-8F327966A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663" y="2285431"/>
            <a:ext cx="2798648" cy="2010196"/>
          </a:xfrm>
          <a:prstGeom prst="rect">
            <a:avLst/>
          </a:prstGeom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812335ED-C5DD-FCC0-DF95-25151B9A128D}"/>
              </a:ext>
            </a:extLst>
          </p:cNvPr>
          <p:cNvSpPr/>
          <p:nvPr/>
        </p:nvSpPr>
        <p:spPr>
          <a:xfrm>
            <a:off x="5306143" y="4865116"/>
            <a:ext cx="3434095" cy="768389"/>
          </a:xfrm>
          <a:prstGeom prst="wedgeRoundRectCallout">
            <a:avLst>
              <a:gd name="adj1" fmla="val -20802"/>
              <a:gd name="adj2" fmla="val -11382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関数を呼び出すには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このブロックを使います。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16F9BA36-F4A0-9BFB-6C8A-83AEEC2BEB1F}"/>
              </a:ext>
            </a:extLst>
          </p:cNvPr>
          <p:cNvSpPr/>
          <p:nvPr/>
        </p:nvSpPr>
        <p:spPr>
          <a:xfrm>
            <a:off x="5107011" y="1370854"/>
            <a:ext cx="2484069" cy="768389"/>
          </a:xfrm>
          <a:prstGeom prst="wedgeRoundRectCallout">
            <a:avLst>
              <a:gd name="adj1" fmla="val 18406"/>
              <a:gd name="adj2" fmla="val 7781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このブロックの中に命令を入れます。</a:t>
            </a:r>
          </a:p>
        </p:txBody>
      </p:sp>
    </p:spTree>
    <p:extLst>
      <p:ext uri="{BB962C8B-B14F-4D97-AF65-F5344CB8AC3E}">
        <p14:creationId xmlns:p14="http://schemas.microsoft.com/office/powerpoint/2010/main" val="327823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304799-C3E6-ADB4-5E79-0577F822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2-3 </a:t>
            </a:r>
            <a:r>
              <a:rPr lang="ja-JP" altLang="en-US" dirty="0"/>
              <a:t>関数のつくり方（返り値なし）</a:t>
            </a:r>
            <a:endParaRPr kumimoji="1" lang="ja-JP" altLang="en-US" dirty="0"/>
          </a:p>
        </p:txBody>
      </p:sp>
      <p:pic>
        <p:nvPicPr>
          <p:cNvPr id="13" name="コンテンツ プレースホルダー 12">
            <a:extLst>
              <a:ext uri="{FF2B5EF4-FFF2-40B4-BE49-F238E27FC236}">
                <a16:creationId xmlns:a16="http://schemas.microsoft.com/office/drawing/2014/main" id="{C39CB631-ED1C-FC10-F150-DCD116A28B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421864"/>
            <a:ext cx="10061155" cy="4943310"/>
          </a:xfrm>
        </p:spPr>
      </p:pic>
      <p:sp>
        <p:nvSpPr>
          <p:cNvPr id="14" name="吹き出し: 角を丸めた四角形 13">
            <a:extLst>
              <a:ext uri="{FF2B5EF4-FFF2-40B4-BE49-F238E27FC236}">
                <a16:creationId xmlns:a16="http://schemas.microsoft.com/office/drawing/2014/main" id="{9FF93587-916A-08EF-7365-A8D891AF838C}"/>
              </a:ext>
            </a:extLst>
          </p:cNvPr>
          <p:cNvSpPr/>
          <p:nvPr/>
        </p:nvSpPr>
        <p:spPr>
          <a:xfrm>
            <a:off x="1959430" y="4519065"/>
            <a:ext cx="2717618" cy="917071"/>
          </a:xfrm>
          <a:prstGeom prst="wedgeRoundRectCallout">
            <a:avLst>
              <a:gd name="adj1" fmla="val -16844"/>
              <a:gd name="adj2" fmla="val -8279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値を２倍にする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関数の例です</a:t>
            </a:r>
          </a:p>
        </p:txBody>
      </p:sp>
    </p:spTree>
    <p:extLst>
      <p:ext uri="{BB962C8B-B14F-4D97-AF65-F5344CB8AC3E}">
        <p14:creationId xmlns:p14="http://schemas.microsoft.com/office/powerpoint/2010/main" val="264712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393</Words>
  <Application>Microsoft Office PowerPoint</Application>
  <PresentationFormat>ワイド画面</PresentationFormat>
  <Paragraphs>71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游ゴシック Light</vt:lpstr>
      <vt:lpstr>Arial</vt:lpstr>
      <vt:lpstr>Office テーマ</vt:lpstr>
      <vt:lpstr>どんブロック 関数の使い方</vt:lpstr>
      <vt:lpstr>どんブロックの関数の例</vt:lpstr>
      <vt:lpstr>1-1 関数のつくり方（返り値なし）</vt:lpstr>
      <vt:lpstr>1-2 関数のつくり方（返り値なし）</vt:lpstr>
      <vt:lpstr>1-3 関数のつくり方（返り値なし）</vt:lpstr>
      <vt:lpstr>1-3 関数のつくり方（返り値なし）</vt:lpstr>
      <vt:lpstr>2-1 関数のつくり方（返り値あり）</vt:lpstr>
      <vt:lpstr>2-2 関数のつくり方（返り値なし）</vt:lpstr>
      <vt:lpstr>2-3 関数のつくり方（返り値なし）</vt:lpstr>
      <vt:lpstr>3 関数のつくり方（引数を増やす）</vt:lpstr>
      <vt:lpstr>4-1 「もし　返す」ブロックの使い方</vt:lpstr>
      <vt:lpstr>4-2 「もし　返す」ブロックの使い方</vt:lpstr>
      <vt:lpstr>4-3 「もし　返す」ブロックの使い方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どんブロック 関数の使い方</dc:title>
  <dc:creator>Masao Okuta</dc:creator>
  <cp:lastModifiedBy>Masao Okuta</cp:lastModifiedBy>
  <cp:revision>4</cp:revision>
  <dcterms:created xsi:type="dcterms:W3CDTF">2023-12-13T09:12:10Z</dcterms:created>
  <dcterms:modified xsi:type="dcterms:W3CDTF">2023-12-13T11:06:55Z</dcterms:modified>
</cp:coreProperties>
</file>