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4" d="100"/>
          <a:sy n="54" d="100"/>
        </p:scale>
        <p:origin x="60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F8FD86-FBEB-4005-8575-61F3AD0CD14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4611F8E-3C52-4EF7-A511-9ECBDDA328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AA289C0-AA59-46A5-84E6-4A62A2225EE4}"/>
              </a:ext>
            </a:extLst>
          </p:cNvPr>
          <p:cNvSpPr>
            <a:spLocks noGrp="1"/>
          </p:cNvSpPr>
          <p:nvPr>
            <p:ph type="dt" sz="half" idx="10"/>
          </p:nvPr>
        </p:nvSpPr>
        <p:spPr/>
        <p:txBody>
          <a:bodyPr/>
          <a:lstStyle/>
          <a:p>
            <a:fld id="{299D95C8-BF32-423F-863D-B511584F551A}" type="datetimeFigureOut">
              <a:rPr kumimoji="1" lang="ja-JP" altLang="en-US" smtClean="0"/>
              <a:t>2023/9/2</a:t>
            </a:fld>
            <a:endParaRPr kumimoji="1" lang="ja-JP" altLang="en-US"/>
          </a:p>
        </p:txBody>
      </p:sp>
      <p:sp>
        <p:nvSpPr>
          <p:cNvPr id="5" name="フッター プレースホルダー 4">
            <a:extLst>
              <a:ext uri="{FF2B5EF4-FFF2-40B4-BE49-F238E27FC236}">
                <a16:creationId xmlns:a16="http://schemas.microsoft.com/office/drawing/2014/main" id="{718B3472-DC8E-4DEC-BB40-1F4DEF72CC6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CF09BCB-5873-4F9C-B410-8EF29052CE1B}"/>
              </a:ext>
            </a:extLst>
          </p:cNvPr>
          <p:cNvSpPr>
            <a:spLocks noGrp="1"/>
          </p:cNvSpPr>
          <p:nvPr>
            <p:ph type="sldNum" sz="quarter" idx="12"/>
          </p:nvPr>
        </p:nvSpPr>
        <p:spPr/>
        <p:txBody>
          <a:bodyPr/>
          <a:lstStyle/>
          <a:p>
            <a:fld id="{4D25C090-3BFD-4209-A270-0B3130F6640C}" type="slidenum">
              <a:rPr kumimoji="1" lang="ja-JP" altLang="en-US" smtClean="0"/>
              <a:t>‹#›</a:t>
            </a:fld>
            <a:endParaRPr kumimoji="1" lang="ja-JP" altLang="en-US"/>
          </a:p>
        </p:txBody>
      </p:sp>
    </p:spTree>
    <p:extLst>
      <p:ext uri="{BB962C8B-B14F-4D97-AF65-F5344CB8AC3E}">
        <p14:creationId xmlns:p14="http://schemas.microsoft.com/office/powerpoint/2010/main" val="3928935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EF2233-5AF3-4080-A003-6BCD4E0B765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E5034A0-1D10-460D-8601-7A24B95A700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BDA8F0B-104E-4485-9A11-E15B89E1AA22}"/>
              </a:ext>
            </a:extLst>
          </p:cNvPr>
          <p:cNvSpPr>
            <a:spLocks noGrp="1"/>
          </p:cNvSpPr>
          <p:nvPr>
            <p:ph type="dt" sz="half" idx="10"/>
          </p:nvPr>
        </p:nvSpPr>
        <p:spPr/>
        <p:txBody>
          <a:bodyPr/>
          <a:lstStyle/>
          <a:p>
            <a:fld id="{299D95C8-BF32-423F-863D-B511584F551A}" type="datetimeFigureOut">
              <a:rPr kumimoji="1" lang="ja-JP" altLang="en-US" smtClean="0"/>
              <a:t>2023/9/2</a:t>
            </a:fld>
            <a:endParaRPr kumimoji="1" lang="ja-JP" altLang="en-US"/>
          </a:p>
        </p:txBody>
      </p:sp>
      <p:sp>
        <p:nvSpPr>
          <p:cNvPr id="5" name="フッター プレースホルダー 4">
            <a:extLst>
              <a:ext uri="{FF2B5EF4-FFF2-40B4-BE49-F238E27FC236}">
                <a16:creationId xmlns:a16="http://schemas.microsoft.com/office/drawing/2014/main" id="{F9DC8739-D75A-46CA-A501-FFDFF846E7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590AA5-9902-4EAB-BA98-DCE3B6DFCB72}"/>
              </a:ext>
            </a:extLst>
          </p:cNvPr>
          <p:cNvSpPr>
            <a:spLocks noGrp="1"/>
          </p:cNvSpPr>
          <p:nvPr>
            <p:ph type="sldNum" sz="quarter" idx="12"/>
          </p:nvPr>
        </p:nvSpPr>
        <p:spPr/>
        <p:txBody>
          <a:bodyPr/>
          <a:lstStyle/>
          <a:p>
            <a:fld id="{4D25C090-3BFD-4209-A270-0B3130F6640C}" type="slidenum">
              <a:rPr kumimoji="1" lang="ja-JP" altLang="en-US" smtClean="0"/>
              <a:t>‹#›</a:t>
            </a:fld>
            <a:endParaRPr kumimoji="1" lang="ja-JP" altLang="en-US"/>
          </a:p>
        </p:txBody>
      </p:sp>
    </p:spTree>
    <p:extLst>
      <p:ext uri="{BB962C8B-B14F-4D97-AF65-F5344CB8AC3E}">
        <p14:creationId xmlns:p14="http://schemas.microsoft.com/office/powerpoint/2010/main" val="1286752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DABC61D-3B2D-4F0A-8750-7DC2793F729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4B942C8-3AB4-49B8-B7E9-112CDF93E93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3CCD19-2A52-4B56-9997-28ADA92F6C0B}"/>
              </a:ext>
            </a:extLst>
          </p:cNvPr>
          <p:cNvSpPr>
            <a:spLocks noGrp="1"/>
          </p:cNvSpPr>
          <p:nvPr>
            <p:ph type="dt" sz="half" idx="10"/>
          </p:nvPr>
        </p:nvSpPr>
        <p:spPr/>
        <p:txBody>
          <a:bodyPr/>
          <a:lstStyle/>
          <a:p>
            <a:fld id="{299D95C8-BF32-423F-863D-B511584F551A}" type="datetimeFigureOut">
              <a:rPr kumimoji="1" lang="ja-JP" altLang="en-US" smtClean="0"/>
              <a:t>2023/9/2</a:t>
            </a:fld>
            <a:endParaRPr kumimoji="1" lang="ja-JP" altLang="en-US"/>
          </a:p>
        </p:txBody>
      </p:sp>
      <p:sp>
        <p:nvSpPr>
          <p:cNvPr id="5" name="フッター プレースホルダー 4">
            <a:extLst>
              <a:ext uri="{FF2B5EF4-FFF2-40B4-BE49-F238E27FC236}">
                <a16:creationId xmlns:a16="http://schemas.microsoft.com/office/drawing/2014/main" id="{FBE93F05-7614-48EF-AAD1-D908374A7FD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AB288C-F80A-4504-BF1D-9B83DDC64DF2}"/>
              </a:ext>
            </a:extLst>
          </p:cNvPr>
          <p:cNvSpPr>
            <a:spLocks noGrp="1"/>
          </p:cNvSpPr>
          <p:nvPr>
            <p:ph type="sldNum" sz="quarter" idx="12"/>
          </p:nvPr>
        </p:nvSpPr>
        <p:spPr/>
        <p:txBody>
          <a:bodyPr/>
          <a:lstStyle/>
          <a:p>
            <a:fld id="{4D25C090-3BFD-4209-A270-0B3130F6640C}" type="slidenum">
              <a:rPr kumimoji="1" lang="ja-JP" altLang="en-US" smtClean="0"/>
              <a:t>‹#›</a:t>
            </a:fld>
            <a:endParaRPr kumimoji="1" lang="ja-JP" altLang="en-US"/>
          </a:p>
        </p:txBody>
      </p:sp>
    </p:spTree>
    <p:extLst>
      <p:ext uri="{BB962C8B-B14F-4D97-AF65-F5344CB8AC3E}">
        <p14:creationId xmlns:p14="http://schemas.microsoft.com/office/powerpoint/2010/main" val="1985719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2342DD-CA03-4E76-AFD4-444B16DBB58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FA54008-EA46-4347-81D4-056BEF61A1C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BB97A1-B526-4B2D-8DAE-9A899D46E346}"/>
              </a:ext>
            </a:extLst>
          </p:cNvPr>
          <p:cNvSpPr>
            <a:spLocks noGrp="1"/>
          </p:cNvSpPr>
          <p:nvPr>
            <p:ph type="dt" sz="half" idx="10"/>
          </p:nvPr>
        </p:nvSpPr>
        <p:spPr/>
        <p:txBody>
          <a:bodyPr/>
          <a:lstStyle/>
          <a:p>
            <a:fld id="{299D95C8-BF32-423F-863D-B511584F551A}" type="datetimeFigureOut">
              <a:rPr kumimoji="1" lang="ja-JP" altLang="en-US" smtClean="0"/>
              <a:t>2023/9/2</a:t>
            </a:fld>
            <a:endParaRPr kumimoji="1" lang="ja-JP" altLang="en-US"/>
          </a:p>
        </p:txBody>
      </p:sp>
      <p:sp>
        <p:nvSpPr>
          <p:cNvPr id="5" name="フッター プレースホルダー 4">
            <a:extLst>
              <a:ext uri="{FF2B5EF4-FFF2-40B4-BE49-F238E27FC236}">
                <a16:creationId xmlns:a16="http://schemas.microsoft.com/office/drawing/2014/main" id="{ACC37F88-90E2-4E29-810B-C43B34B040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D7543C2-32C9-4761-A4A2-A03CE8340F39}"/>
              </a:ext>
            </a:extLst>
          </p:cNvPr>
          <p:cNvSpPr>
            <a:spLocks noGrp="1"/>
          </p:cNvSpPr>
          <p:nvPr>
            <p:ph type="sldNum" sz="quarter" idx="12"/>
          </p:nvPr>
        </p:nvSpPr>
        <p:spPr/>
        <p:txBody>
          <a:bodyPr/>
          <a:lstStyle/>
          <a:p>
            <a:fld id="{4D25C090-3BFD-4209-A270-0B3130F6640C}" type="slidenum">
              <a:rPr kumimoji="1" lang="ja-JP" altLang="en-US" smtClean="0"/>
              <a:t>‹#›</a:t>
            </a:fld>
            <a:endParaRPr kumimoji="1" lang="ja-JP" altLang="en-US"/>
          </a:p>
        </p:txBody>
      </p:sp>
    </p:spTree>
    <p:extLst>
      <p:ext uri="{BB962C8B-B14F-4D97-AF65-F5344CB8AC3E}">
        <p14:creationId xmlns:p14="http://schemas.microsoft.com/office/powerpoint/2010/main" val="263151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AD4FE6-2A5B-4C81-93B9-E6DAF452E7E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4EF1C5D-89FD-4A7E-9CC0-55BE596961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72F5DB4-C001-48D4-BDD5-4BFC89861BB3}"/>
              </a:ext>
            </a:extLst>
          </p:cNvPr>
          <p:cNvSpPr>
            <a:spLocks noGrp="1"/>
          </p:cNvSpPr>
          <p:nvPr>
            <p:ph type="dt" sz="half" idx="10"/>
          </p:nvPr>
        </p:nvSpPr>
        <p:spPr/>
        <p:txBody>
          <a:bodyPr/>
          <a:lstStyle/>
          <a:p>
            <a:fld id="{299D95C8-BF32-423F-863D-B511584F551A}" type="datetimeFigureOut">
              <a:rPr kumimoji="1" lang="ja-JP" altLang="en-US" smtClean="0"/>
              <a:t>2023/9/2</a:t>
            </a:fld>
            <a:endParaRPr kumimoji="1" lang="ja-JP" altLang="en-US"/>
          </a:p>
        </p:txBody>
      </p:sp>
      <p:sp>
        <p:nvSpPr>
          <p:cNvPr id="5" name="フッター プレースホルダー 4">
            <a:extLst>
              <a:ext uri="{FF2B5EF4-FFF2-40B4-BE49-F238E27FC236}">
                <a16:creationId xmlns:a16="http://schemas.microsoft.com/office/drawing/2014/main" id="{1049B498-1EDF-4415-8C77-05C082C845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D0801FE-3E08-4176-93EB-13DAE113EABA}"/>
              </a:ext>
            </a:extLst>
          </p:cNvPr>
          <p:cNvSpPr>
            <a:spLocks noGrp="1"/>
          </p:cNvSpPr>
          <p:nvPr>
            <p:ph type="sldNum" sz="quarter" idx="12"/>
          </p:nvPr>
        </p:nvSpPr>
        <p:spPr/>
        <p:txBody>
          <a:bodyPr/>
          <a:lstStyle/>
          <a:p>
            <a:fld id="{4D25C090-3BFD-4209-A270-0B3130F6640C}" type="slidenum">
              <a:rPr kumimoji="1" lang="ja-JP" altLang="en-US" smtClean="0"/>
              <a:t>‹#›</a:t>
            </a:fld>
            <a:endParaRPr kumimoji="1" lang="ja-JP" altLang="en-US"/>
          </a:p>
        </p:txBody>
      </p:sp>
    </p:spTree>
    <p:extLst>
      <p:ext uri="{BB962C8B-B14F-4D97-AF65-F5344CB8AC3E}">
        <p14:creationId xmlns:p14="http://schemas.microsoft.com/office/powerpoint/2010/main" val="98001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893930-9CE4-4502-9F1C-9D21676C49A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B63750E-B8B3-4E70-9E3F-C662687D271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3C78748-6BF1-4725-B49D-1766D6974C1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C1ACECA-5023-401C-8CD9-B9D86E283664}"/>
              </a:ext>
            </a:extLst>
          </p:cNvPr>
          <p:cNvSpPr>
            <a:spLocks noGrp="1"/>
          </p:cNvSpPr>
          <p:nvPr>
            <p:ph type="dt" sz="half" idx="10"/>
          </p:nvPr>
        </p:nvSpPr>
        <p:spPr/>
        <p:txBody>
          <a:bodyPr/>
          <a:lstStyle/>
          <a:p>
            <a:fld id="{299D95C8-BF32-423F-863D-B511584F551A}" type="datetimeFigureOut">
              <a:rPr kumimoji="1" lang="ja-JP" altLang="en-US" smtClean="0"/>
              <a:t>2023/9/2</a:t>
            </a:fld>
            <a:endParaRPr kumimoji="1" lang="ja-JP" altLang="en-US"/>
          </a:p>
        </p:txBody>
      </p:sp>
      <p:sp>
        <p:nvSpPr>
          <p:cNvPr id="6" name="フッター プレースホルダー 5">
            <a:extLst>
              <a:ext uri="{FF2B5EF4-FFF2-40B4-BE49-F238E27FC236}">
                <a16:creationId xmlns:a16="http://schemas.microsoft.com/office/drawing/2014/main" id="{33EEFA23-9BDD-4BF4-A5D8-14094F5E720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E328DE-EECA-445A-B5B5-1EE5104E19FD}"/>
              </a:ext>
            </a:extLst>
          </p:cNvPr>
          <p:cNvSpPr>
            <a:spLocks noGrp="1"/>
          </p:cNvSpPr>
          <p:nvPr>
            <p:ph type="sldNum" sz="quarter" idx="12"/>
          </p:nvPr>
        </p:nvSpPr>
        <p:spPr/>
        <p:txBody>
          <a:bodyPr/>
          <a:lstStyle/>
          <a:p>
            <a:fld id="{4D25C090-3BFD-4209-A270-0B3130F6640C}" type="slidenum">
              <a:rPr kumimoji="1" lang="ja-JP" altLang="en-US" smtClean="0"/>
              <a:t>‹#›</a:t>
            </a:fld>
            <a:endParaRPr kumimoji="1" lang="ja-JP" altLang="en-US"/>
          </a:p>
        </p:txBody>
      </p:sp>
    </p:spTree>
    <p:extLst>
      <p:ext uri="{BB962C8B-B14F-4D97-AF65-F5344CB8AC3E}">
        <p14:creationId xmlns:p14="http://schemas.microsoft.com/office/powerpoint/2010/main" val="242910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ECD662-D2E9-44AC-AF23-0EE53933366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C22012-7755-4BD2-8FFB-16E8A66D26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77BED05-BC9A-4076-961F-5EA17FE0CB5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1F5F92A-817C-4297-A468-E9B5AC3AF9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B290545-0F37-4105-84BA-38D35240E49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00F2ACD-58A8-494E-AC3D-F4925B7022EA}"/>
              </a:ext>
            </a:extLst>
          </p:cNvPr>
          <p:cNvSpPr>
            <a:spLocks noGrp="1"/>
          </p:cNvSpPr>
          <p:nvPr>
            <p:ph type="dt" sz="half" idx="10"/>
          </p:nvPr>
        </p:nvSpPr>
        <p:spPr/>
        <p:txBody>
          <a:bodyPr/>
          <a:lstStyle/>
          <a:p>
            <a:fld id="{299D95C8-BF32-423F-863D-B511584F551A}" type="datetimeFigureOut">
              <a:rPr kumimoji="1" lang="ja-JP" altLang="en-US" smtClean="0"/>
              <a:t>2023/9/2</a:t>
            </a:fld>
            <a:endParaRPr kumimoji="1" lang="ja-JP" altLang="en-US"/>
          </a:p>
        </p:txBody>
      </p:sp>
      <p:sp>
        <p:nvSpPr>
          <p:cNvPr id="8" name="フッター プレースホルダー 7">
            <a:extLst>
              <a:ext uri="{FF2B5EF4-FFF2-40B4-BE49-F238E27FC236}">
                <a16:creationId xmlns:a16="http://schemas.microsoft.com/office/drawing/2014/main" id="{51024515-3149-4060-86D1-C27C1073B09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26F0304-78C0-47F0-97E7-9DFEC6FE63C9}"/>
              </a:ext>
            </a:extLst>
          </p:cNvPr>
          <p:cNvSpPr>
            <a:spLocks noGrp="1"/>
          </p:cNvSpPr>
          <p:nvPr>
            <p:ph type="sldNum" sz="quarter" idx="12"/>
          </p:nvPr>
        </p:nvSpPr>
        <p:spPr/>
        <p:txBody>
          <a:bodyPr/>
          <a:lstStyle/>
          <a:p>
            <a:fld id="{4D25C090-3BFD-4209-A270-0B3130F6640C}" type="slidenum">
              <a:rPr kumimoji="1" lang="ja-JP" altLang="en-US" smtClean="0"/>
              <a:t>‹#›</a:t>
            </a:fld>
            <a:endParaRPr kumimoji="1" lang="ja-JP" altLang="en-US"/>
          </a:p>
        </p:txBody>
      </p:sp>
    </p:spTree>
    <p:extLst>
      <p:ext uri="{BB962C8B-B14F-4D97-AF65-F5344CB8AC3E}">
        <p14:creationId xmlns:p14="http://schemas.microsoft.com/office/powerpoint/2010/main" val="312057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5AB194-FB51-4288-831E-F5F07EDCC8E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8881084-8B8A-4C84-8FFB-35D72338945E}"/>
              </a:ext>
            </a:extLst>
          </p:cNvPr>
          <p:cNvSpPr>
            <a:spLocks noGrp="1"/>
          </p:cNvSpPr>
          <p:nvPr>
            <p:ph type="dt" sz="half" idx="10"/>
          </p:nvPr>
        </p:nvSpPr>
        <p:spPr/>
        <p:txBody>
          <a:bodyPr/>
          <a:lstStyle/>
          <a:p>
            <a:fld id="{299D95C8-BF32-423F-863D-B511584F551A}" type="datetimeFigureOut">
              <a:rPr kumimoji="1" lang="ja-JP" altLang="en-US" smtClean="0"/>
              <a:t>2023/9/2</a:t>
            </a:fld>
            <a:endParaRPr kumimoji="1" lang="ja-JP" altLang="en-US"/>
          </a:p>
        </p:txBody>
      </p:sp>
      <p:sp>
        <p:nvSpPr>
          <p:cNvPr id="4" name="フッター プレースホルダー 3">
            <a:extLst>
              <a:ext uri="{FF2B5EF4-FFF2-40B4-BE49-F238E27FC236}">
                <a16:creationId xmlns:a16="http://schemas.microsoft.com/office/drawing/2014/main" id="{94F2BAD6-307F-462F-AA4B-614A05734D4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D3AACC0-D726-4277-A278-0E11ADDA5F21}"/>
              </a:ext>
            </a:extLst>
          </p:cNvPr>
          <p:cNvSpPr>
            <a:spLocks noGrp="1"/>
          </p:cNvSpPr>
          <p:nvPr>
            <p:ph type="sldNum" sz="quarter" idx="12"/>
          </p:nvPr>
        </p:nvSpPr>
        <p:spPr/>
        <p:txBody>
          <a:bodyPr/>
          <a:lstStyle/>
          <a:p>
            <a:fld id="{4D25C090-3BFD-4209-A270-0B3130F6640C}" type="slidenum">
              <a:rPr kumimoji="1" lang="ja-JP" altLang="en-US" smtClean="0"/>
              <a:t>‹#›</a:t>
            </a:fld>
            <a:endParaRPr kumimoji="1" lang="ja-JP" altLang="en-US"/>
          </a:p>
        </p:txBody>
      </p:sp>
    </p:spTree>
    <p:extLst>
      <p:ext uri="{BB962C8B-B14F-4D97-AF65-F5344CB8AC3E}">
        <p14:creationId xmlns:p14="http://schemas.microsoft.com/office/powerpoint/2010/main" val="177937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62B15FB-C217-48C0-A168-069347144822}"/>
              </a:ext>
            </a:extLst>
          </p:cNvPr>
          <p:cNvSpPr>
            <a:spLocks noGrp="1"/>
          </p:cNvSpPr>
          <p:nvPr>
            <p:ph type="dt" sz="half" idx="10"/>
          </p:nvPr>
        </p:nvSpPr>
        <p:spPr/>
        <p:txBody>
          <a:bodyPr/>
          <a:lstStyle/>
          <a:p>
            <a:fld id="{299D95C8-BF32-423F-863D-B511584F551A}" type="datetimeFigureOut">
              <a:rPr kumimoji="1" lang="ja-JP" altLang="en-US" smtClean="0"/>
              <a:t>2023/9/2</a:t>
            </a:fld>
            <a:endParaRPr kumimoji="1" lang="ja-JP" altLang="en-US"/>
          </a:p>
        </p:txBody>
      </p:sp>
      <p:sp>
        <p:nvSpPr>
          <p:cNvPr id="3" name="フッター プレースホルダー 2">
            <a:extLst>
              <a:ext uri="{FF2B5EF4-FFF2-40B4-BE49-F238E27FC236}">
                <a16:creationId xmlns:a16="http://schemas.microsoft.com/office/drawing/2014/main" id="{439F6A9E-0255-412F-96CA-CF956390720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B437CA4-B580-4A18-A217-39775CF13B5E}"/>
              </a:ext>
            </a:extLst>
          </p:cNvPr>
          <p:cNvSpPr>
            <a:spLocks noGrp="1"/>
          </p:cNvSpPr>
          <p:nvPr>
            <p:ph type="sldNum" sz="quarter" idx="12"/>
          </p:nvPr>
        </p:nvSpPr>
        <p:spPr/>
        <p:txBody>
          <a:bodyPr/>
          <a:lstStyle/>
          <a:p>
            <a:fld id="{4D25C090-3BFD-4209-A270-0B3130F6640C}" type="slidenum">
              <a:rPr kumimoji="1" lang="ja-JP" altLang="en-US" smtClean="0"/>
              <a:t>‹#›</a:t>
            </a:fld>
            <a:endParaRPr kumimoji="1" lang="ja-JP" altLang="en-US"/>
          </a:p>
        </p:txBody>
      </p:sp>
    </p:spTree>
    <p:extLst>
      <p:ext uri="{BB962C8B-B14F-4D97-AF65-F5344CB8AC3E}">
        <p14:creationId xmlns:p14="http://schemas.microsoft.com/office/powerpoint/2010/main" val="65934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238937-64BA-4C28-9251-30BDB8756E8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7680ECC-9D79-4F0C-9F5B-F9CF6E9FA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991A7A3-2956-498B-992C-F870DAAF10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33B9C7D-18B7-4C60-9337-35C138397D24}"/>
              </a:ext>
            </a:extLst>
          </p:cNvPr>
          <p:cNvSpPr>
            <a:spLocks noGrp="1"/>
          </p:cNvSpPr>
          <p:nvPr>
            <p:ph type="dt" sz="half" idx="10"/>
          </p:nvPr>
        </p:nvSpPr>
        <p:spPr/>
        <p:txBody>
          <a:bodyPr/>
          <a:lstStyle/>
          <a:p>
            <a:fld id="{299D95C8-BF32-423F-863D-B511584F551A}" type="datetimeFigureOut">
              <a:rPr kumimoji="1" lang="ja-JP" altLang="en-US" smtClean="0"/>
              <a:t>2023/9/2</a:t>
            </a:fld>
            <a:endParaRPr kumimoji="1" lang="ja-JP" altLang="en-US"/>
          </a:p>
        </p:txBody>
      </p:sp>
      <p:sp>
        <p:nvSpPr>
          <p:cNvPr id="6" name="フッター プレースホルダー 5">
            <a:extLst>
              <a:ext uri="{FF2B5EF4-FFF2-40B4-BE49-F238E27FC236}">
                <a16:creationId xmlns:a16="http://schemas.microsoft.com/office/drawing/2014/main" id="{0DA018B9-2F97-405A-976D-89FE2A207A5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FBB53EA-5F12-43E9-8C49-544DA6B73B30}"/>
              </a:ext>
            </a:extLst>
          </p:cNvPr>
          <p:cNvSpPr>
            <a:spLocks noGrp="1"/>
          </p:cNvSpPr>
          <p:nvPr>
            <p:ph type="sldNum" sz="quarter" idx="12"/>
          </p:nvPr>
        </p:nvSpPr>
        <p:spPr/>
        <p:txBody>
          <a:bodyPr/>
          <a:lstStyle/>
          <a:p>
            <a:fld id="{4D25C090-3BFD-4209-A270-0B3130F6640C}" type="slidenum">
              <a:rPr kumimoji="1" lang="ja-JP" altLang="en-US" smtClean="0"/>
              <a:t>‹#›</a:t>
            </a:fld>
            <a:endParaRPr kumimoji="1" lang="ja-JP" altLang="en-US"/>
          </a:p>
        </p:txBody>
      </p:sp>
    </p:spTree>
    <p:extLst>
      <p:ext uri="{BB962C8B-B14F-4D97-AF65-F5344CB8AC3E}">
        <p14:creationId xmlns:p14="http://schemas.microsoft.com/office/powerpoint/2010/main" val="291147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CD3CA6-F6AB-4467-9186-02F28D5579B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6BCF7D5-3F29-4310-85A2-9C784C8DCA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D55BC40-EDA6-4699-9B5A-1893A9C47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6A0C141-EBC0-4B31-AD6D-922F83EDB5D0}"/>
              </a:ext>
            </a:extLst>
          </p:cNvPr>
          <p:cNvSpPr>
            <a:spLocks noGrp="1"/>
          </p:cNvSpPr>
          <p:nvPr>
            <p:ph type="dt" sz="half" idx="10"/>
          </p:nvPr>
        </p:nvSpPr>
        <p:spPr/>
        <p:txBody>
          <a:bodyPr/>
          <a:lstStyle/>
          <a:p>
            <a:fld id="{299D95C8-BF32-423F-863D-B511584F551A}" type="datetimeFigureOut">
              <a:rPr kumimoji="1" lang="ja-JP" altLang="en-US" smtClean="0"/>
              <a:t>2023/9/2</a:t>
            </a:fld>
            <a:endParaRPr kumimoji="1" lang="ja-JP" altLang="en-US"/>
          </a:p>
        </p:txBody>
      </p:sp>
      <p:sp>
        <p:nvSpPr>
          <p:cNvPr id="6" name="フッター プレースホルダー 5">
            <a:extLst>
              <a:ext uri="{FF2B5EF4-FFF2-40B4-BE49-F238E27FC236}">
                <a16:creationId xmlns:a16="http://schemas.microsoft.com/office/drawing/2014/main" id="{E633F970-890A-46A1-BAD6-DF46311B32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7657EE8-2965-464D-9F31-FE36F9BAB4AF}"/>
              </a:ext>
            </a:extLst>
          </p:cNvPr>
          <p:cNvSpPr>
            <a:spLocks noGrp="1"/>
          </p:cNvSpPr>
          <p:nvPr>
            <p:ph type="sldNum" sz="quarter" idx="12"/>
          </p:nvPr>
        </p:nvSpPr>
        <p:spPr/>
        <p:txBody>
          <a:bodyPr/>
          <a:lstStyle/>
          <a:p>
            <a:fld id="{4D25C090-3BFD-4209-A270-0B3130F6640C}" type="slidenum">
              <a:rPr kumimoji="1" lang="ja-JP" altLang="en-US" smtClean="0"/>
              <a:t>‹#›</a:t>
            </a:fld>
            <a:endParaRPr kumimoji="1" lang="ja-JP" altLang="en-US"/>
          </a:p>
        </p:txBody>
      </p:sp>
    </p:spTree>
    <p:extLst>
      <p:ext uri="{BB962C8B-B14F-4D97-AF65-F5344CB8AC3E}">
        <p14:creationId xmlns:p14="http://schemas.microsoft.com/office/powerpoint/2010/main" val="363471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0763623-E38F-43A2-AD3F-DD09DBD8D6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387A1F-EE9C-4475-BEB4-AD2B7F8743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431F7A-0D38-4849-AC16-3E926F56E4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9D95C8-BF32-423F-863D-B511584F551A}" type="datetimeFigureOut">
              <a:rPr kumimoji="1" lang="ja-JP" altLang="en-US" smtClean="0"/>
              <a:t>2023/9/2</a:t>
            </a:fld>
            <a:endParaRPr kumimoji="1" lang="ja-JP" altLang="en-US"/>
          </a:p>
        </p:txBody>
      </p:sp>
      <p:sp>
        <p:nvSpPr>
          <p:cNvPr id="5" name="フッター プレースホルダー 4">
            <a:extLst>
              <a:ext uri="{FF2B5EF4-FFF2-40B4-BE49-F238E27FC236}">
                <a16:creationId xmlns:a16="http://schemas.microsoft.com/office/drawing/2014/main" id="{CD3E84A1-08F3-4875-9E49-A57151F0DC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AD3D491-7C72-4B4F-88C4-19DB7290C5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C090-3BFD-4209-A270-0B3130F6640C}" type="slidenum">
              <a:rPr kumimoji="1" lang="ja-JP" altLang="en-US" smtClean="0"/>
              <a:t>‹#›</a:t>
            </a:fld>
            <a:endParaRPr kumimoji="1" lang="ja-JP" altLang="en-US"/>
          </a:p>
        </p:txBody>
      </p:sp>
    </p:spTree>
    <p:extLst>
      <p:ext uri="{BB962C8B-B14F-4D97-AF65-F5344CB8AC3E}">
        <p14:creationId xmlns:p14="http://schemas.microsoft.com/office/powerpoint/2010/main" val="392228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kaihatuiinkai.jp/nesopuro/"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kaihatuiinkai.jp/nesopuro/"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E7E234A0-AB37-4ED2-8386-FAD2462FF114}"/>
              </a:ext>
            </a:extLst>
          </p:cNvPr>
          <p:cNvSpPr>
            <a:spLocks noGrp="1"/>
          </p:cNvSpPr>
          <p:nvPr>
            <p:ph type="ctrTitle"/>
          </p:nvPr>
        </p:nvSpPr>
        <p:spPr>
          <a:xfrm>
            <a:off x="2558997" y="2817945"/>
            <a:ext cx="8591828" cy="2985962"/>
          </a:xfrm>
        </p:spPr>
        <p:txBody>
          <a:bodyPr anchor="b">
            <a:normAutofit/>
          </a:bodyPr>
          <a:lstStyle/>
          <a:p>
            <a:pPr algn="l"/>
            <a:r>
              <a:rPr lang="ja-JP" altLang="ja-JP" sz="4400" b="1" dirty="0">
                <a:solidFill>
                  <a:srgbClr val="FFFFFF"/>
                </a:solidFill>
              </a:rPr>
              <a:t>『ねそプロ』</a:t>
            </a:r>
            <a:br>
              <a:rPr lang="en-US" altLang="ja-JP" sz="4400" b="1" dirty="0">
                <a:solidFill>
                  <a:srgbClr val="FFFFFF"/>
                </a:solidFill>
              </a:rPr>
            </a:br>
            <a:r>
              <a:rPr lang="ja-JP" altLang="en-US" sz="4400" b="1" dirty="0">
                <a:solidFill>
                  <a:srgbClr val="FFFFFF"/>
                </a:solidFill>
              </a:rPr>
              <a:t>　</a:t>
            </a:r>
            <a:r>
              <a:rPr lang="ja-JP" altLang="ja-JP" sz="4400" b="1" dirty="0">
                <a:solidFill>
                  <a:srgbClr val="FFFFFF"/>
                </a:solidFill>
              </a:rPr>
              <a:t>ネットワークを利用した</a:t>
            </a:r>
            <a:br>
              <a:rPr lang="en-US" altLang="ja-JP" sz="4400" b="1" dirty="0">
                <a:solidFill>
                  <a:srgbClr val="FFFFFF"/>
                </a:solidFill>
              </a:rPr>
            </a:br>
            <a:r>
              <a:rPr lang="ja-JP" altLang="en-US" sz="4400" b="1" dirty="0">
                <a:solidFill>
                  <a:srgbClr val="FFFFFF"/>
                </a:solidFill>
              </a:rPr>
              <a:t>　</a:t>
            </a:r>
            <a:r>
              <a:rPr lang="ja-JP" altLang="ja-JP" sz="4400" b="1" dirty="0">
                <a:solidFill>
                  <a:srgbClr val="FFFFFF"/>
                </a:solidFill>
              </a:rPr>
              <a:t>双方向性のあるコンテンツの</a:t>
            </a:r>
            <a:br>
              <a:rPr lang="en-US" altLang="ja-JP" sz="4400" b="1" dirty="0">
                <a:solidFill>
                  <a:srgbClr val="FFFFFF"/>
                </a:solidFill>
              </a:rPr>
            </a:br>
            <a:r>
              <a:rPr lang="ja-JP" altLang="en-US" sz="4400" b="1" dirty="0">
                <a:solidFill>
                  <a:srgbClr val="FFFFFF"/>
                </a:solidFill>
              </a:rPr>
              <a:t>　</a:t>
            </a:r>
            <a:r>
              <a:rPr lang="ja-JP" altLang="ja-JP" sz="4400" b="1" dirty="0">
                <a:solidFill>
                  <a:srgbClr val="FFFFFF"/>
                </a:solidFill>
              </a:rPr>
              <a:t>プログラミング</a:t>
            </a:r>
            <a:endParaRPr kumimoji="1" lang="ja-JP" altLang="en-US" sz="4400" b="1" dirty="0">
              <a:solidFill>
                <a:srgbClr val="FFFFFF"/>
              </a:solidFill>
            </a:endParaRPr>
          </a:p>
        </p:txBody>
      </p:sp>
      <p:sp>
        <p:nvSpPr>
          <p:cNvPr id="3" name="字幕 2">
            <a:extLst>
              <a:ext uri="{FF2B5EF4-FFF2-40B4-BE49-F238E27FC236}">
                <a16:creationId xmlns:a16="http://schemas.microsoft.com/office/drawing/2014/main" id="{B2855F3F-D575-47B2-82C6-10F1742E5838}"/>
              </a:ext>
            </a:extLst>
          </p:cNvPr>
          <p:cNvSpPr>
            <a:spLocks noGrp="1"/>
          </p:cNvSpPr>
          <p:nvPr>
            <p:ph type="subTitle" idx="1"/>
          </p:nvPr>
        </p:nvSpPr>
        <p:spPr>
          <a:xfrm>
            <a:off x="1848465" y="6069027"/>
            <a:ext cx="8495070" cy="711120"/>
          </a:xfrm>
        </p:spPr>
        <p:txBody>
          <a:bodyPr>
            <a:normAutofit/>
          </a:bodyPr>
          <a:lstStyle/>
          <a:p>
            <a:r>
              <a:rPr lang="ja-JP" altLang="en-US" dirty="0">
                <a:solidFill>
                  <a:srgbClr val="FFFFFF"/>
                </a:solidFill>
              </a:rPr>
              <a:t>アプリ開発委員会</a:t>
            </a:r>
            <a:r>
              <a:rPr lang="ja-JP" altLang="en-US" sz="4000" dirty="0">
                <a:solidFill>
                  <a:srgbClr val="FFFFFF"/>
                </a:solidFill>
              </a:rPr>
              <a:t>　奥田昌夫</a:t>
            </a:r>
            <a:endParaRPr lang="en-US" altLang="ja-JP" sz="4000" dirty="0">
              <a:solidFill>
                <a:srgbClr val="FFFFFF"/>
              </a:solidFill>
            </a:endParaRPr>
          </a:p>
        </p:txBody>
      </p:sp>
      <p:sp>
        <p:nvSpPr>
          <p:cNvPr id="16" name="Oval 15">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002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図 8">
            <a:extLst>
              <a:ext uri="{FF2B5EF4-FFF2-40B4-BE49-F238E27FC236}">
                <a16:creationId xmlns:a16="http://schemas.microsoft.com/office/drawing/2014/main" id="{9D3E2176-DB15-4368-B909-346BAB5FE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264" y="1371601"/>
            <a:ext cx="1175474" cy="1175474"/>
          </a:xfrm>
          <a:prstGeom prst="rect">
            <a:avLst/>
          </a:prstGeom>
        </p:spPr>
      </p:pic>
      <p:sp>
        <p:nvSpPr>
          <p:cNvPr id="4" name="テキスト ボックス 3">
            <a:extLst>
              <a:ext uri="{FF2B5EF4-FFF2-40B4-BE49-F238E27FC236}">
                <a16:creationId xmlns:a16="http://schemas.microsoft.com/office/drawing/2014/main" id="{9B5356B5-2A39-4F0A-A9DA-DF9157412F3B}"/>
              </a:ext>
            </a:extLst>
          </p:cNvPr>
          <p:cNvSpPr txBox="1"/>
          <p:nvPr/>
        </p:nvSpPr>
        <p:spPr>
          <a:xfrm>
            <a:off x="8515847" y="405516"/>
            <a:ext cx="3371353" cy="584775"/>
          </a:xfrm>
          <a:prstGeom prst="rect">
            <a:avLst/>
          </a:prstGeom>
          <a:noFill/>
        </p:spPr>
        <p:txBody>
          <a:bodyPr wrap="square" rtlCol="0">
            <a:spAutoFit/>
          </a:bodyPr>
          <a:lstStyle/>
          <a:p>
            <a:r>
              <a:rPr kumimoji="1" lang="ja-JP" altLang="en-US" sz="3200" dirty="0">
                <a:solidFill>
                  <a:schemeClr val="bg1"/>
                </a:solidFill>
              </a:rPr>
              <a:t>教材の紹介</a:t>
            </a:r>
          </a:p>
        </p:txBody>
      </p:sp>
    </p:spTree>
    <p:extLst>
      <p:ext uri="{BB962C8B-B14F-4D97-AF65-F5344CB8AC3E}">
        <p14:creationId xmlns:p14="http://schemas.microsoft.com/office/powerpoint/2010/main" val="4192592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953205" cy="1325563"/>
          </a:xfrm>
        </p:spPr>
        <p:txBody>
          <a:bodyPr>
            <a:normAutofit/>
          </a:bodyPr>
          <a:lstStyle/>
          <a:p>
            <a:r>
              <a:rPr lang="ja-JP" altLang="en-US" sz="4800" b="1" dirty="0"/>
              <a:t>ショッピングサイトを作ろう </a:t>
            </a:r>
            <a:r>
              <a:rPr lang="en-US" altLang="ja-JP" sz="4800" b="1" dirty="0"/>
              <a:t>- 1</a:t>
            </a:r>
            <a:endParaRPr kumimoji="1" lang="ja-JP" altLang="en-US" sz="4800" b="1" dirty="0"/>
          </a:p>
        </p:txBody>
      </p:sp>
      <p:pic>
        <p:nvPicPr>
          <p:cNvPr id="5" name="図 4">
            <a:extLst>
              <a:ext uri="{FF2B5EF4-FFF2-40B4-BE49-F238E27FC236}">
                <a16:creationId xmlns:a16="http://schemas.microsoft.com/office/drawing/2014/main" id="{07C4DC76-D97F-4A87-AB73-D4CA49B31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97570"/>
            <a:ext cx="1098832" cy="1098832"/>
          </a:xfrm>
          <a:prstGeom prst="rect">
            <a:avLst/>
          </a:prstGeom>
        </p:spPr>
      </p:pic>
      <p:sp>
        <p:nvSpPr>
          <p:cNvPr id="8" name="コンテンツ プレースホルダー 7">
            <a:extLst>
              <a:ext uri="{FF2B5EF4-FFF2-40B4-BE49-F238E27FC236}">
                <a16:creationId xmlns:a16="http://schemas.microsoft.com/office/drawing/2014/main" id="{419FD514-623C-4584-B5C1-1782DDEADB33}"/>
              </a:ext>
            </a:extLst>
          </p:cNvPr>
          <p:cNvSpPr>
            <a:spLocks noGrp="1"/>
          </p:cNvSpPr>
          <p:nvPr>
            <p:ph idx="1"/>
          </p:nvPr>
        </p:nvSpPr>
        <p:spPr>
          <a:xfrm>
            <a:off x="339865" y="1655693"/>
            <a:ext cx="11603979" cy="537249"/>
          </a:xfrm>
        </p:spPr>
        <p:txBody>
          <a:bodyPr/>
          <a:lstStyle/>
          <a:p>
            <a:r>
              <a:rPr lang="ja-JP" altLang="ja-JP" dirty="0"/>
              <a:t>左側のブロックを中央エリアにドラッグしてプログラムを作ります。</a:t>
            </a:r>
            <a:endParaRPr lang="ja-JP" altLang="ja-JP" sz="3600" dirty="0"/>
          </a:p>
          <a:p>
            <a:endParaRPr lang="ja-JP" altLang="en-US" dirty="0"/>
          </a:p>
        </p:txBody>
      </p:sp>
      <p:pic>
        <p:nvPicPr>
          <p:cNvPr id="11" name="図 10">
            <a:extLst>
              <a:ext uri="{FF2B5EF4-FFF2-40B4-BE49-F238E27FC236}">
                <a16:creationId xmlns:a16="http://schemas.microsoft.com/office/drawing/2014/main" id="{7076AA10-63D1-4FEB-BDDC-B870DC34CEF2}"/>
              </a:ext>
            </a:extLst>
          </p:cNvPr>
          <p:cNvPicPr/>
          <p:nvPr/>
        </p:nvPicPr>
        <p:blipFill>
          <a:blip r:embed="rId3"/>
          <a:stretch>
            <a:fillRect/>
          </a:stretch>
        </p:blipFill>
        <p:spPr>
          <a:xfrm>
            <a:off x="2034228" y="2209127"/>
            <a:ext cx="7878516" cy="45695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6084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945113" cy="1325563"/>
          </a:xfrm>
        </p:spPr>
        <p:txBody>
          <a:bodyPr>
            <a:normAutofit/>
          </a:bodyPr>
          <a:lstStyle/>
          <a:p>
            <a:r>
              <a:rPr lang="ja-JP" altLang="en-US" sz="4800" b="1" dirty="0"/>
              <a:t>ショッピングサイトを作ろう </a:t>
            </a:r>
            <a:r>
              <a:rPr lang="en-US" altLang="ja-JP" sz="4800" b="1" dirty="0"/>
              <a:t>- 2</a:t>
            </a:r>
            <a:endParaRPr kumimoji="1" lang="ja-JP" altLang="en-US" sz="4800" b="1" dirty="0"/>
          </a:p>
        </p:txBody>
      </p:sp>
      <p:pic>
        <p:nvPicPr>
          <p:cNvPr id="5" name="図 4">
            <a:extLst>
              <a:ext uri="{FF2B5EF4-FFF2-40B4-BE49-F238E27FC236}">
                <a16:creationId xmlns:a16="http://schemas.microsoft.com/office/drawing/2014/main" id="{07C4DC76-D97F-4A87-AB73-D4CA49B31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97570"/>
            <a:ext cx="1098832" cy="1098832"/>
          </a:xfrm>
          <a:prstGeom prst="rect">
            <a:avLst/>
          </a:prstGeom>
        </p:spPr>
      </p:pic>
      <p:sp>
        <p:nvSpPr>
          <p:cNvPr id="8" name="コンテンツ プレースホルダー 7">
            <a:extLst>
              <a:ext uri="{FF2B5EF4-FFF2-40B4-BE49-F238E27FC236}">
                <a16:creationId xmlns:a16="http://schemas.microsoft.com/office/drawing/2014/main" id="{419FD514-623C-4584-B5C1-1782DDEADB33}"/>
              </a:ext>
            </a:extLst>
          </p:cNvPr>
          <p:cNvSpPr>
            <a:spLocks noGrp="1"/>
          </p:cNvSpPr>
          <p:nvPr>
            <p:ph idx="1"/>
          </p:nvPr>
        </p:nvSpPr>
        <p:spPr>
          <a:xfrm>
            <a:off x="7477041" y="1655693"/>
            <a:ext cx="4580092" cy="3264265"/>
          </a:xfrm>
        </p:spPr>
        <p:txBody>
          <a:bodyPr>
            <a:normAutofit/>
          </a:bodyPr>
          <a:lstStyle/>
          <a:p>
            <a:r>
              <a:rPr lang="ja-JP" altLang="en-US" sz="4000" dirty="0"/>
              <a:t>ショッピングサイトをデザインして、商品を追加します。</a:t>
            </a:r>
            <a:endParaRPr lang="ja-JP" altLang="ja-JP" sz="4000" dirty="0"/>
          </a:p>
          <a:p>
            <a:endParaRPr lang="ja-JP" altLang="en-US" sz="3200" dirty="0"/>
          </a:p>
        </p:txBody>
      </p:sp>
      <p:pic>
        <p:nvPicPr>
          <p:cNvPr id="6" name="図 5">
            <a:extLst>
              <a:ext uri="{FF2B5EF4-FFF2-40B4-BE49-F238E27FC236}">
                <a16:creationId xmlns:a16="http://schemas.microsoft.com/office/drawing/2014/main" id="{0989EEF0-466D-40ED-BA97-983975603374}"/>
              </a:ext>
            </a:extLst>
          </p:cNvPr>
          <p:cNvPicPr/>
          <p:nvPr/>
        </p:nvPicPr>
        <p:blipFill rotWithShape="1">
          <a:blip r:embed="rId3"/>
          <a:srcRect l="24388" t="20757" b="6106"/>
          <a:stretch/>
        </p:blipFill>
        <p:spPr>
          <a:xfrm>
            <a:off x="240065" y="1899080"/>
            <a:ext cx="6951057" cy="410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196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945113" cy="1325563"/>
          </a:xfrm>
        </p:spPr>
        <p:txBody>
          <a:bodyPr>
            <a:normAutofit fontScale="90000"/>
          </a:bodyPr>
          <a:lstStyle/>
          <a:p>
            <a:r>
              <a:rPr lang="ja-JP" altLang="en-US" sz="5400" b="1" dirty="0"/>
              <a:t>ショッピングサイトを作ろう </a:t>
            </a:r>
            <a:r>
              <a:rPr lang="en-US" altLang="ja-JP" sz="5400" b="1" dirty="0"/>
              <a:t>- 3</a:t>
            </a:r>
            <a:endParaRPr kumimoji="1" lang="ja-JP" altLang="en-US" sz="5400" b="1" dirty="0"/>
          </a:p>
        </p:txBody>
      </p:sp>
      <p:pic>
        <p:nvPicPr>
          <p:cNvPr id="5" name="図 4">
            <a:extLst>
              <a:ext uri="{FF2B5EF4-FFF2-40B4-BE49-F238E27FC236}">
                <a16:creationId xmlns:a16="http://schemas.microsoft.com/office/drawing/2014/main" id="{07C4DC76-D97F-4A87-AB73-D4CA49B31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97570"/>
            <a:ext cx="1098832" cy="1098832"/>
          </a:xfrm>
          <a:prstGeom prst="rect">
            <a:avLst/>
          </a:prstGeom>
        </p:spPr>
      </p:pic>
      <p:sp>
        <p:nvSpPr>
          <p:cNvPr id="8" name="コンテンツ プレースホルダー 7">
            <a:extLst>
              <a:ext uri="{FF2B5EF4-FFF2-40B4-BE49-F238E27FC236}">
                <a16:creationId xmlns:a16="http://schemas.microsoft.com/office/drawing/2014/main" id="{419FD514-623C-4584-B5C1-1782DDEADB33}"/>
              </a:ext>
            </a:extLst>
          </p:cNvPr>
          <p:cNvSpPr>
            <a:spLocks noGrp="1"/>
          </p:cNvSpPr>
          <p:nvPr>
            <p:ph idx="1"/>
          </p:nvPr>
        </p:nvSpPr>
        <p:spPr>
          <a:xfrm>
            <a:off x="5640149" y="1655693"/>
            <a:ext cx="6416984" cy="3264265"/>
          </a:xfrm>
        </p:spPr>
        <p:txBody>
          <a:bodyPr>
            <a:normAutofit/>
          </a:bodyPr>
          <a:lstStyle/>
          <a:p>
            <a:r>
              <a:rPr lang="ja-JP" altLang="en-US" sz="4000" dirty="0"/>
              <a:t>「▲、▼ボタン」が押されたときの命令を作成します。</a:t>
            </a:r>
            <a:endParaRPr lang="ja-JP" altLang="ja-JP" sz="4000" dirty="0"/>
          </a:p>
          <a:p>
            <a:endParaRPr lang="ja-JP" altLang="en-US" sz="3200" dirty="0"/>
          </a:p>
        </p:txBody>
      </p:sp>
      <p:pic>
        <p:nvPicPr>
          <p:cNvPr id="7" name="図 6">
            <a:extLst>
              <a:ext uri="{FF2B5EF4-FFF2-40B4-BE49-F238E27FC236}">
                <a16:creationId xmlns:a16="http://schemas.microsoft.com/office/drawing/2014/main" id="{A99DBBE7-7186-4B06-8FA5-B80964982CF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73533" y="1907879"/>
            <a:ext cx="3990288" cy="2194288"/>
          </a:xfrm>
          <a:prstGeom prst="rect">
            <a:avLst/>
          </a:prstGeom>
        </p:spPr>
      </p:pic>
      <p:pic>
        <p:nvPicPr>
          <p:cNvPr id="9" name="図 8">
            <a:extLst>
              <a:ext uri="{FF2B5EF4-FFF2-40B4-BE49-F238E27FC236}">
                <a16:creationId xmlns:a16="http://schemas.microsoft.com/office/drawing/2014/main" id="{B317D2BE-965B-45A1-81C9-87C25ABF6D6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73532" y="4456090"/>
            <a:ext cx="3728217" cy="2163195"/>
          </a:xfrm>
          <a:prstGeom prst="rect">
            <a:avLst/>
          </a:prstGeom>
        </p:spPr>
      </p:pic>
    </p:spTree>
    <p:extLst>
      <p:ext uri="{BB962C8B-B14F-4D97-AF65-F5344CB8AC3E}">
        <p14:creationId xmlns:p14="http://schemas.microsoft.com/office/powerpoint/2010/main" val="165971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945113" cy="1325563"/>
          </a:xfrm>
        </p:spPr>
        <p:txBody>
          <a:bodyPr>
            <a:normAutofit fontScale="90000"/>
          </a:bodyPr>
          <a:lstStyle/>
          <a:p>
            <a:r>
              <a:rPr lang="ja-JP" altLang="en-US" sz="5400" b="1" dirty="0"/>
              <a:t>ショッピングサイトを作ろう </a:t>
            </a:r>
            <a:r>
              <a:rPr lang="en-US" altLang="ja-JP" sz="5400" b="1" dirty="0"/>
              <a:t>- 4</a:t>
            </a:r>
            <a:endParaRPr kumimoji="1" lang="ja-JP" altLang="en-US" sz="5400" b="1" dirty="0"/>
          </a:p>
        </p:txBody>
      </p:sp>
      <p:pic>
        <p:nvPicPr>
          <p:cNvPr id="5" name="図 4">
            <a:extLst>
              <a:ext uri="{FF2B5EF4-FFF2-40B4-BE49-F238E27FC236}">
                <a16:creationId xmlns:a16="http://schemas.microsoft.com/office/drawing/2014/main" id="{07C4DC76-D97F-4A87-AB73-D4CA49B31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97570"/>
            <a:ext cx="1098832" cy="1098832"/>
          </a:xfrm>
          <a:prstGeom prst="rect">
            <a:avLst/>
          </a:prstGeom>
        </p:spPr>
      </p:pic>
      <p:sp>
        <p:nvSpPr>
          <p:cNvPr id="8" name="コンテンツ プレースホルダー 7">
            <a:extLst>
              <a:ext uri="{FF2B5EF4-FFF2-40B4-BE49-F238E27FC236}">
                <a16:creationId xmlns:a16="http://schemas.microsoft.com/office/drawing/2014/main" id="{419FD514-623C-4584-B5C1-1782DDEADB33}"/>
              </a:ext>
            </a:extLst>
          </p:cNvPr>
          <p:cNvSpPr>
            <a:spLocks noGrp="1"/>
          </p:cNvSpPr>
          <p:nvPr>
            <p:ph idx="1"/>
          </p:nvPr>
        </p:nvSpPr>
        <p:spPr>
          <a:xfrm>
            <a:off x="5130350" y="1655693"/>
            <a:ext cx="6926783" cy="3264265"/>
          </a:xfrm>
        </p:spPr>
        <p:txBody>
          <a:bodyPr>
            <a:normAutofit/>
          </a:bodyPr>
          <a:lstStyle/>
          <a:p>
            <a:r>
              <a:rPr lang="ja-JP" altLang="en-US" sz="4000" dirty="0"/>
              <a:t>「カートボタン」が押されたときの命令を作成します。</a:t>
            </a:r>
            <a:endParaRPr lang="ja-JP" altLang="ja-JP" sz="4000" dirty="0"/>
          </a:p>
          <a:p>
            <a:endParaRPr lang="ja-JP" altLang="en-US" sz="3200" dirty="0"/>
          </a:p>
        </p:txBody>
      </p:sp>
      <p:pic>
        <p:nvPicPr>
          <p:cNvPr id="10" name="図 9">
            <a:extLst>
              <a:ext uri="{FF2B5EF4-FFF2-40B4-BE49-F238E27FC236}">
                <a16:creationId xmlns:a16="http://schemas.microsoft.com/office/drawing/2014/main" id="{B00A0DD4-2E34-4654-B702-0A08F365DBB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18664" y="1958692"/>
            <a:ext cx="3675311" cy="2264319"/>
          </a:xfrm>
          <a:prstGeom prst="rect">
            <a:avLst/>
          </a:prstGeom>
        </p:spPr>
      </p:pic>
      <p:pic>
        <p:nvPicPr>
          <p:cNvPr id="11" name="図 10">
            <a:extLst>
              <a:ext uri="{FF2B5EF4-FFF2-40B4-BE49-F238E27FC236}">
                <a16:creationId xmlns:a16="http://schemas.microsoft.com/office/drawing/2014/main" id="{8CB8B007-4DD9-4E6C-95DB-0A952B67C3D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85805" y="3663860"/>
            <a:ext cx="1803722" cy="2944006"/>
          </a:xfrm>
          <a:prstGeom prst="rect">
            <a:avLst/>
          </a:prstGeom>
        </p:spPr>
      </p:pic>
      <p:pic>
        <p:nvPicPr>
          <p:cNvPr id="12" name="図 11">
            <a:extLst>
              <a:ext uri="{FF2B5EF4-FFF2-40B4-BE49-F238E27FC236}">
                <a16:creationId xmlns:a16="http://schemas.microsoft.com/office/drawing/2014/main" id="{5270C745-F907-4ABA-A1F6-A9CE2E64E38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924344" y="3670940"/>
            <a:ext cx="1803722" cy="2960422"/>
          </a:xfrm>
          <a:prstGeom prst="rect">
            <a:avLst/>
          </a:prstGeom>
        </p:spPr>
      </p:pic>
      <p:sp>
        <p:nvSpPr>
          <p:cNvPr id="13" name="矢印: 右 12">
            <a:extLst>
              <a:ext uri="{FF2B5EF4-FFF2-40B4-BE49-F238E27FC236}">
                <a16:creationId xmlns:a16="http://schemas.microsoft.com/office/drawing/2014/main" id="{BB6FE25D-6A95-4960-8F7E-F2171824553D}"/>
              </a:ext>
            </a:extLst>
          </p:cNvPr>
          <p:cNvSpPr/>
          <p:nvPr/>
        </p:nvSpPr>
        <p:spPr>
          <a:xfrm>
            <a:off x="7779341" y="4599942"/>
            <a:ext cx="782032" cy="772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1729470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945113" cy="1325563"/>
          </a:xfrm>
        </p:spPr>
        <p:txBody>
          <a:bodyPr>
            <a:normAutofit fontScale="90000"/>
          </a:bodyPr>
          <a:lstStyle/>
          <a:p>
            <a:r>
              <a:rPr lang="ja-JP" altLang="en-US" sz="5400" b="1" dirty="0"/>
              <a:t>ショッピングサイトを作ろう </a:t>
            </a:r>
            <a:r>
              <a:rPr lang="en-US" altLang="ja-JP" sz="5400" b="1" dirty="0"/>
              <a:t>- 5</a:t>
            </a:r>
            <a:endParaRPr kumimoji="1" lang="ja-JP" altLang="en-US" sz="5400" b="1" dirty="0"/>
          </a:p>
        </p:txBody>
      </p:sp>
      <p:pic>
        <p:nvPicPr>
          <p:cNvPr id="5" name="図 4">
            <a:extLst>
              <a:ext uri="{FF2B5EF4-FFF2-40B4-BE49-F238E27FC236}">
                <a16:creationId xmlns:a16="http://schemas.microsoft.com/office/drawing/2014/main" id="{07C4DC76-D97F-4A87-AB73-D4CA49B31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97570"/>
            <a:ext cx="1098832" cy="1098832"/>
          </a:xfrm>
          <a:prstGeom prst="rect">
            <a:avLst/>
          </a:prstGeom>
        </p:spPr>
      </p:pic>
      <p:sp>
        <p:nvSpPr>
          <p:cNvPr id="8" name="コンテンツ プレースホルダー 7">
            <a:extLst>
              <a:ext uri="{FF2B5EF4-FFF2-40B4-BE49-F238E27FC236}">
                <a16:creationId xmlns:a16="http://schemas.microsoft.com/office/drawing/2014/main" id="{419FD514-623C-4584-B5C1-1782DDEADB33}"/>
              </a:ext>
            </a:extLst>
          </p:cNvPr>
          <p:cNvSpPr>
            <a:spLocks noGrp="1"/>
          </p:cNvSpPr>
          <p:nvPr>
            <p:ph idx="1"/>
          </p:nvPr>
        </p:nvSpPr>
        <p:spPr>
          <a:xfrm>
            <a:off x="5640149" y="1655693"/>
            <a:ext cx="6416984" cy="5036420"/>
          </a:xfrm>
        </p:spPr>
        <p:txBody>
          <a:bodyPr>
            <a:normAutofit/>
          </a:bodyPr>
          <a:lstStyle/>
          <a:p>
            <a:r>
              <a:rPr lang="ja-JP" altLang="en-US" sz="4000" dirty="0"/>
              <a:t>これで、ショッピングサイトが完成しました。</a:t>
            </a:r>
            <a:endParaRPr lang="en-US" altLang="ja-JP" sz="4000" dirty="0"/>
          </a:p>
          <a:p>
            <a:endParaRPr lang="en-US" altLang="ja-JP" sz="4000" dirty="0"/>
          </a:p>
          <a:p>
            <a:r>
              <a:rPr lang="ja-JP" altLang="en-US" sz="4000" dirty="0"/>
              <a:t>「接続先アドレス」を教室内で同じにして、ショッピングモールを作りましょう。</a:t>
            </a:r>
            <a:endParaRPr lang="ja-JP" altLang="ja-JP" sz="4000" dirty="0"/>
          </a:p>
          <a:p>
            <a:endParaRPr lang="ja-JP" altLang="en-US" sz="3200" dirty="0"/>
          </a:p>
        </p:txBody>
      </p:sp>
      <p:pic>
        <p:nvPicPr>
          <p:cNvPr id="9" name="図 8">
            <a:extLst>
              <a:ext uri="{FF2B5EF4-FFF2-40B4-BE49-F238E27FC236}">
                <a16:creationId xmlns:a16="http://schemas.microsoft.com/office/drawing/2014/main" id="{38BF7229-9177-4434-B61A-4872BE22D9DE}"/>
              </a:ext>
            </a:extLst>
          </p:cNvPr>
          <p:cNvPicPr/>
          <p:nvPr/>
        </p:nvPicPr>
        <p:blipFill rotWithShape="1">
          <a:blip r:embed="rId3"/>
          <a:srcRect l="24281" t="21484" r="36528" b="9254"/>
          <a:stretch/>
        </p:blipFill>
        <p:spPr>
          <a:xfrm>
            <a:off x="481475" y="1690688"/>
            <a:ext cx="4976604" cy="5101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86517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945113" cy="1325563"/>
          </a:xfrm>
        </p:spPr>
        <p:txBody>
          <a:bodyPr>
            <a:normAutofit fontScale="90000"/>
          </a:bodyPr>
          <a:lstStyle/>
          <a:p>
            <a:r>
              <a:rPr lang="ja-JP" altLang="en-US" sz="5400" b="1" dirty="0"/>
              <a:t>ショッピングサイトを作ろう </a:t>
            </a:r>
            <a:r>
              <a:rPr lang="en-US" altLang="ja-JP" sz="5400" b="1" dirty="0"/>
              <a:t>- 6</a:t>
            </a:r>
            <a:endParaRPr kumimoji="1" lang="ja-JP" altLang="en-US" sz="5400" b="1" dirty="0"/>
          </a:p>
        </p:txBody>
      </p:sp>
      <p:pic>
        <p:nvPicPr>
          <p:cNvPr id="5" name="図 4">
            <a:extLst>
              <a:ext uri="{FF2B5EF4-FFF2-40B4-BE49-F238E27FC236}">
                <a16:creationId xmlns:a16="http://schemas.microsoft.com/office/drawing/2014/main" id="{07C4DC76-D97F-4A87-AB73-D4CA49B31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97570"/>
            <a:ext cx="1098832" cy="1098832"/>
          </a:xfrm>
          <a:prstGeom prst="rect">
            <a:avLst/>
          </a:prstGeom>
        </p:spPr>
      </p:pic>
      <p:sp>
        <p:nvSpPr>
          <p:cNvPr id="8" name="コンテンツ プレースホルダー 7">
            <a:extLst>
              <a:ext uri="{FF2B5EF4-FFF2-40B4-BE49-F238E27FC236}">
                <a16:creationId xmlns:a16="http://schemas.microsoft.com/office/drawing/2014/main" id="{419FD514-623C-4584-B5C1-1782DDEADB33}"/>
              </a:ext>
            </a:extLst>
          </p:cNvPr>
          <p:cNvSpPr>
            <a:spLocks noGrp="1"/>
          </p:cNvSpPr>
          <p:nvPr>
            <p:ph idx="1"/>
          </p:nvPr>
        </p:nvSpPr>
        <p:spPr>
          <a:xfrm>
            <a:off x="398224" y="1655693"/>
            <a:ext cx="11658909" cy="1621581"/>
          </a:xfrm>
        </p:spPr>
        <p:txBody>
          <a:bodyPr>
            <a:normAutofit/>
          </a:bodyPr>
          <a:lstStyle/>
          <a:p>
            <a:r>
              <a:rPr lang="ja-JP" altLang="en-US" sz="4000" dirty="0"/>
              <a:t>「接続先アドレス」を教室内で同じにして、ショッピングモールで買い物しましょう。</a:t>
            </a:r>
            <a:endParaRPr lang="ja-JP" altLang="ja-JP" sz="4000" dirty="0"/>
          </a:p>
          <a:p>
            <a:endParaRPr lang="ja-JP" altLang="en-US" sz="3200" dirty="0"/>
          </a:p>
        </p:txBody>
      </p:sp>
      <p:pic>
        <p:nvPicPr>
          <p:cNvPr id="6" name="図 5">
            <a:extLst>
              <a:ext uri="{FF2B5EF4-FFF2-40B4-BE49-F238E27FC236}">
                <a16:creationId xmlns:a16="http://schemas.microsoft.com/office/drawing/2014/main" id="{D72BD7B9-EA8A-4AB4-BEDC-004FD096B6A6}"/>
              </a:ext>
            </a:extLst>
          </p:cNvPr>
          <p:cNvPicPr/>
          <p:nvPr/>
        </p:nvPicPr>
        <p:blipFill>
          <a:blip r:embed="rId3"/>
          <a:stretch>
            <a:fillRect/>
          </a:stretch>
        </p:blipFill>
        <p:spPr>
          <a:xfrm>
            <a:off x="902627" y="2892244"/>
            <a:ext cx="6683902" cy="3876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テキスト ボックス 2">
            <a:extLst>
              <a:ext uri="{FF2B5EF4-FFF2-40B4-BE49-F238E27FC236}">
                <a16:creationId xmlns:a16="http://schemas.microsoft.com/office/drawing/2014/main" id="{167DC867-D9F5-4A2C-B73A-65972C7C937F}"/>
              </a:ext>
            </a:extLst>
          </p:cNvPr>
          <p:cNvSpPr txBox="1"/>
          <p:nvPr/>
        </p:nvSpPr>
        <p:spPr>
          <a:xfrm>
            <a:off x="7752171" y="3698060"/>
            <a:ext cx="4304962" cy="1754326"/>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ja-JP" altLang="en-US" sz="3600" dirty="0"/>
              <a:t>「売り上げランキングを見よう」で確認してみましょう</a:t>
            </a:r>
            <a:endParaRPr kumimoji="1" lang="ja-JP" altLang="en-US" sz="3600" dirty="0"/>
          </a:p>
        </p:txBody>
      </p:sp>
    </p:spTree>
    <p:extLst>
      <p:ext uri="{BB962C8B-B14F-4D97-AF65-F5344CB8AC3E}">
        <p14:creationId xmlns:p14="http://schemas.microsoft.com/office/powerpoint/2010/main" val="150262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ja-JP" altLang="en-US" sz="5400" b="1" dirty="0"/>
              <a:t>ウェブサイトを作ろう </a:t>
            </a:r>
            <a:r>
              <a:rPr lang="en-US" altLang="ja-JP" sz="5400" b="1" dirty="0"/>
              <a:t>- 1</a:t>
            </a:r>
            <a:endParaRPr kumimoji="1" lang="ja-JP" altLang="en-US" sz="5400" b="1" dirty="0"/>
          </a:p>
        </p:txBody>
      </p:sp>
      <p:sp>
        <p:nvSpPr>
          <p:cNvPr id="8" name="コンテンツ プレースホルダー 7">
            <a:extLst>
              <a:ext uri="{FF2B5EF4-FFF2-40B4-BE49-F238E27FC236}">
                <a16:creationId xmlns:a16="http://schemas.microsoft.com/office/drawing/2014/main" id="{419FD514-623C-4584-B5C1-1782DDEADB33}"/>
              </a:ext>
            </a:extLst>
          </p:cNvPr>
          <p:cNvSpPr>
            <a:spLocks noGrp="1"/>
          </p:cNvSpPr>
          <p:nvPr>
            <p:ph idx="1"/>
          </p:nvPr>
        </p:nvSpPr>
        <p:spPr>
          <a:xfrm>
            <a:off x="128124" y="1557349"/>
            <a:ext cx="11935752" cy="766540"/>
          </a:xfrm>
        </p:spPr>
        <p:txBody>
          <a:bodyPr>
            <a:normAutofit/>
          </a:bodyPr>
          <a:lstStyle/>
          <a:p>
            <a:r>
              <a:rPr lang="ja-JP" altLang="ja-JP" dirty="0"/>
              <a:t>左側のブロックを中央エリアにドラッグしてプログラムを作ります。</a:t>
            </a:r>
            <a:endParaRPr lang="ja-JP" altLang="ja-JP" sz="3600" dirty="0"/>
          </a:p>
          <a:p>
            <a:endParaRPr lang="ja-JP" altLang="en-US" sz="2000" dirty="0"/>
          </a:p>
        </p:txBody>
      </p:sp>
      <p:pic>
        <p:nvPicPr>
          <p:cNvPr id="3" name="図 2">
            <a:extLst>
              <a:ext uri="{FF2B5EF4-FFF2-40B4-BE49-F238E27FC236}">
                <a16:creationId xmlns:a16="http://schemas.microsoft.com/office/drawing/2014/main" id="{0C19C735-3667-418A-9B30-71A3D81D0D4F}"/>
              </a:ext>
            </a:extLst>
          </p:cNvPr>
          <p:cNvPicPr>
            <a:picLocks noChangeAspect="1"/>
          </p:cNvPicPr>
          <p:nvPr/>
        </p:nvPicPr>
        <p:blipFill>
          <a:blip r:embed="rId2"/>
          <a:stretch>
            <a:fillRect/>
          </a:stretch>
        </p:blipFill>
        <p:spPr>
          <a:xfrm>
            <a:off x="1747880" y="2323889"/>
            <a:ext cx="8666570" cy="44209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図 5">
            <a:extLst>
              <a:ext uri="{FF2B5EF4-FFF2-40B4-BE49-F238E27FC236}">
                <a16:creationId xmlns:a16="http://schemas.microsoft.com/office/drawing/2014/main" id="{82BA79CE-B329-40AF-9E5C-BD0E55BAE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77" y="349018"/>
            <a:ext cx="1098831" cy="1098831"/>
          </a:xfrm>
          <a:prstGeom prst="rect">
            <a:avLst/>
          </a:prstGeom>
        </p:spPr>
      </p:pic>
    </p:spTree>
    <p:extLst>
      <p:ext uri="{BB962C8B-B14F-4D97-AF65-F5344CB8AC3E}">
        <p14:creationId xmlns:p14="http://schemas.microsoft.com/office/powerpoint/2010/main" val="66176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ja-JP" altLang="en-US" sz="5400" b="1" dirty="0"/>
              <a:t>ウェブサイトを作ろう </a:t>
            </a:r>
            <a:r>
              <a:rPr lang="en-US" altLang="ja-JP" sz="5400" b="1" dirty="0"/>
              <a:t>- 2</a:t>
            </a:r>
            <a:endParaRPr kumimoji="1" lang="ja-JP" altLang="en-US" sz="5400" b="1" dirty="0"/>
          </a:p>
        </p:txBody>
      </p:sp>
      <p:sp>
        <p:nvSpPr>
          <p:cNvPr id="8" name="コンテンツ プレースホルダー 7">
            <a:extLst>
              <a:ext uri="{FF2B5EF4-FFF2-40B4-BE49-F238E27FC236}">
                <a16:creationId xmlns:a16="http://schemas.microsoft.com/office/drawing/2014/main" id="{419FD514-623C-4584-B5C1-1782DDEADB33}"/>
              </a:ext>
            </a:extLst>
          </p:cNvPr>
          <p:cNvSpPr>
            <a:spLocks noGrp="1"/>
          </p:cNvSpPr>
          <p:nvPr>
            <p:ph idx="1"/>
          </p:nvPr>
        </p:nvSpPr>
        <p:spPr>
          <a:xfrm>
            <a:off x="128124" y="1557349"/>
            <a:ext cx="11935752" cy="766540"/>
          </a:xfrm>
        </p:spPr>
        <p:txBody>
          <a:bodyPr>
            <a:normAutofit/>
          </a:bodyPr>
          <a:lstStyle/>
          <a:p>
            <a:r>
              <a:rPr lang="ja-JP" altLang="en-US" sz="3600" dirty="0"/>
              <a:t>ブロックを組み合わせて、クイズを作ることもできます。</a:t>
            </a:r>
            <a:endParaRPr lang="ja-JP" altLang="ja-JP" sz="3600" dirty="0"/>
          </a:p>
          <a:p>
            <a:endParaRPr lang="ja-JP" altLang="en-US" sz="2000" dirty="0"/>
          </a:p>
        </p:txBody>
      </p:sp>
      <p:pic>
        <p:nvPicPr>
          <p:cNvPr id="6" name="図 5">
            <a:extLst>
              <a:ext uri="{FF2B5EF4-FFF2-40B4-BE49-F238E27FC236}">
                <a16:creationId xmlns:a16="http://schemas.microsoft.com/office/drawing/2014/main" id="{82BA79CE-B329-40AF-9E5C-BD0E55BAE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77" y="349018"/>
            <a:ext cx="1098831" cy="1098831"/>
          </a:xfrm>
          <a:prstGeom prst="rect">
            <a:avLst/>
          </a:prstGeom>
        </p:spPr>
      </p:pic>
      <p:pic>
        <p:nvPicPr>
          <p:cNvPr id="4" name="図 3">
            <a:extLst>
              <a:ext uri="{FF2B5EF4-FFF2-40B4-BE49-F238E27FC236}">
                <a16:creationId xmlns:a16="http://schemas.microsoft.com/office/drawing/2014/main" id="{4D885FE0-24C6-4A70-91D0-53257329F17D}"/>
              </a:ext>
            </a:extLst>
          </p:cNvPr>
          <p:cNvPicPr>
            <a:picLocks noChangeAspect="1"/>
          </p:cNvPicPr>
          <p:nvPr/>
        </p:nvPicPr>
        <p:blipFill>
          <a:blip r:embed="rId3"/>
          <a:stretch>
            <a:fillRect/>
          </a:stretch>
        </p:blipFill>
        <p:spPr>
          <a:xfrm>
            <a:off x="1741808" y="2323889"/>
            <a:ext cx="8720812" cy="4288361"/>
          </a:xfrm>
          <a:prstGeom prst="rect">
            <a:avLst/>
          </a:prstGeom>
        </p:spPr>
      </p:pic>
    </p:spTree>
    <p:extLst>
      <p:ext uri="{BB962C8B-B14F-4D97-AF65-F5344CB8AC3E}">
        <p14:creationId xmlns:p14="http://schemas.microsoft.com/office/powerpoint/2010/main" val="947538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ja-JP" altLang="en-US" sz="5400" b="1" dirty="0"/>
              <a:t>ウェブサイトを作ろう </a:t>
            </a:r>
            <a:r>
              <a:rPr lang="en-US" altLang="ja-JP" sz="5400" b="1" dirty="0"/>
              <a:t>- 3</a:t>
            </a:r>
            <a:endParaRPr kumimoji="1" lang="ja-JP" altLang="en-US" sz="5400" b="1" dirty="0"/>
          </a:p>
        </p:txBody>
      </p:sp>
      <p:sp>
        <p:nvSpPr>
          <p:cNvPr id="8" name="コンテンツ プレースホルダー 7">
            <a:extLst>
              <a:ext uri="{FF2B5EF4-FFF2-40B4-BE49-F238E27FC236}">
                <a16:creationId xmlns:a16="http://schemas.microsoft.com/office/drawing/2014/main" id="{419FD514-623C-4584-B5C1-1782DDEADB33}"/>
              </a:ext>
            </a:extLst>
          </p:cNvPr>
          <p:cNvSpPr>
            <a:spLocks noGrp="1"/>
          </p:cNvSpPr>
          <p:nvPr>
            <p:ph idx="1"/>
          </p:nvPr>
        </p:nvSpPr>
        <p:spPr>
          <a:xfrm>
            <a:off x="898216" y="1557348"/>
            <a:ext cx="10778591" cy="3508266"/>
          </a:xfrm>
        </p:spPr>
        <p:txBody>
          <a:bodyPr>
            <a:normAutofit/>
          </a:bodyPr>
          <a:lstStyle/>
          <a:p>
            <a:r>
              <a:rPr lang="ja-JP" altLang="en-US" sz="4400" dirty="0"/>
              <a:t>「接続先アドレス」を教室内で同じにして、「ウェブサイトを見よう」で互いのサイトを見てみましょう。</a:t>
            </a:r>
            <a:endParaRPr lang="ja-JP" altLang="ja-JP" sz="4400" dirty="0"/>
          </a:p>
          <a:p>
            <a:endParaRPr lang="ja-JP" altLang="en-US" dirty="0"/>
          </a:p>
        </p:txBody>
      </p:sp>
      <p:pic>
        <p:nvPicPr>
          <p:cNvPr id="6" name="図 5">
            <a:extLst>
              <a:ext uri="{FF2B5EF4-FFF2-40B4-BE49-F238E27FC236}">
                <a16:creationId xmlns:a16="http://schemas.microsoft.com/office/drawing/2014/main" id="{82BA79CE-B329-40AF-9E5C-BD0E55BAE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77" y="349018"/>
            <a:ext cx="1098831" cy="1098831"/>
          </a:xfrm>
          <a:prstGeom prst="rect">
            <a:avLst/>
          </a:prstGeom>
        </p:spPr>
      </p:pic>
      <p:pic>
        <p:nvPicPr>
          <p:cNvPr id="3" name="図 2">
            <a:extLst>
              <a:ext uri="{FF2B5EF4-FFF2-40B4-BE49-F238E27FC236}">
                <a16:creationId xmlns:a16="http://schemas.microsoft.com/office/drawing/2014/main" id="{0D263E8E-1538-4452-83F6-AF1D46F12531}"/>
              </a:ext>
            </a:extLst>
          </p:cNvPr>
          <p:cNvPicPr>
            <a:picLocks noChangeAspect="1"/>
          </p:cNvPicPr>
          <p:nvPr/>
        </p:nvPicPr>
        <p:blipFill>
          <a:blip r:embed="rId3"/>
          <a:stretch>
            <a:fillRect/>
          </a:stretch>
        </p:blipFill>
        <p:spPr>
          <a:xfrm>
            <a:off x="211386" y="3586901"/>
            <a:ext cx="5631064" cy="3176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図 3">
            <a:extLst>
              <a:ext uri="{FF2B5EF4-FFF2-40B4-BE49-F238E27FC236}">
                <a16:creationId xmlns:a16="http://schemas.microsoft.com/office/drawing/2014/main" id="{C68B2FF3-E94F-4199-B440-5150EC707427}"/>
              </a:ext>
            </a:extLst>
          </p:cNvPr>
          <p:cNvPicPr>
            <a:picLocks noChangeAspect="1"/>
          </p:cNvPicPr>
          <p:nvPr/>
        </p:nvPicPr>
        <p:blipFill>
          <a:blip r:embed="rId4"/>
          <a:stretch>
            <a:fillRect/>
          </a:stretch>
        </p:blipFill>
        <p:spPr>
          <a:xfrm>
            <a:off x="6030264" y="3586901"/>
            <a:ext cx="1962366" cy="3176424"/>
          </a:xfrm>
          <a:prstGeom prst="rect">
            <a:avLst/>
          </a:prstGeom>
        </p:spPr>
      </p:pic>
      <p:sp>
        <p:nvSpPr>
          <p:cNvPr id="7" name="テキスト ボックス 6">
            <a:extLst>
              <a:ext uri="{FF2B5EF4-FFF2-40B4-BE49-F238E27FC236}">
                <a16:creationId xmlns:a16="http://schemas.microsoft.com/office/drawing/2014/main" id="{80C0B021-9209-43E6-A0BD-6EA95644FD40}"/>
              </a:ext>
            </a:extLst>
          </p:cNvPr>
          <p:cNvSpPr txBox="1"/>
          <p:nvPr/>
        </p:nvSpPr>
        <p:spPr>
          <a:xfrm>
            <a:off x="8415717" y="4989033"/>
            <a:ext cx="3641416" cy="1569660"/>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ja-JP" altLang="en-US" sz="3200" dirty="0"/>
              <a:t>ぜひプログラムを表示して見せてください。</a:t>
            </a:r>
            <a:endParaRPr kumimoji="1" lang="ja-JP" altLang="en-US" sz="3200" dirty="0"/>
          </a:p>
        </p:txBody>
      </p:sp>
      <p:pic>
        <p:nvPicPr>
          <p:cNvPr id="5" name="図 4">
            <a:extLst>
              <a:ext uri="{FF2B5EF4-FFF2-40B4-BE49-F238E27FC236}">
                <a16:creationId xmlns:a16="http://schemas.microsoft.com/office/drawing/2014/main" id="{A23D89E1-1ADD-400F-A92E-47DE9568D15E}"/>
              </a:ext>
            </a:extLst>
          </p:cNvPr>
          <p:cNvPicPr>
            <a:picLocks noChangeAspect="1"/>
          </p:cNvPicPr>
          <p:nvPr/>
        </p:nvPicPr>
        <p:blipFill>
          <a:blip r:embed="rId5"/>
          <a:stretch>
            <a:fillRect/>
          </a:stretch>
        </p:blipFill>
        <p:spPr>
          <a:xfrm>
            <a:off x="8089153" y="4468786"/>
            <a:ext cx="4050249" cy="381962"/>
          </a:xfrm>
          <a:prstGeom prst="rect">
            <a:avLst/>
          </a:prstGeom>
        </p:spPr>
      </p:pic>
    </p:spTree>
    <p:extLst>
      <p:ext uri="{BB962C8B-B14F-4D97-AF65-F5344CB8AC3E}">
        <p14:creationId xmlns:p14="http://schemas.microsoft.com/office/powerpoint/2010/main" val="3636468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kumimoji="1" lang="ja-JP" altLang="en-US" sz="4800" b="1" dirty="0"/>
              <a:t>安全な教材にするために</a:t>
            </a:r>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838199" y="1690688"/>
            <a:ext cx="11138013" cy="4880045"/>
          </a:xfrm>
        </p:spPr>
        <p:txBody>
          <a:bodyPr>
            <a:normAutofit/>
          </a:bodyPr>
          <a:lstStyle/>
          <a:p>
            <a:pPr marL="0" indent="0">
              <a:buNone/>
            </a:pPr>
            <a:r>
              <a:rPr lang="ja-JP" altLang="en-US" sz="4400" dirty="0"/>
              <a:t>クラウド上の教材を使うので、悪用防止と、安全のため、</a:t>
            </a:r>
            <a:endParaRPr lang="en-US" altLang="ja-JP" sz="4400" dirty="0"/>
          </a:p>
          <a:p>
            <a:pPr marL="809625"/>
            <a:r>
              <a:rPr lang="ja-JP" altLang="en-US" sz="4400" dirty="0"/>
              <a:t>「</a:t>
            </a:r>
            <a:r>
              <a:rPr lang="ja-JP" altLang="en-US" sz="4400" b="1" dirty="0"/>
              <a:t>接続先アドレス</a:t>
            </a:r>
            <a:r>
              <a:rPr lang="ja-JP" altLang="en-US" sz="4400" dirty="0"/>
              <a:t>」が</a:t>
            </a:r>
            <a:r>
              <a:rPr lang="ja-JP" altLang="en-US" sz="4400" b="1" dirty="0"/>
              <a:t>同一の場合</a:t>
            </a:r>
            <a:r>
              <a:rPr lang="ja-JP" altLang="en-US" sz="4400" dirty="0"/>
              <a:t>のみ、書き込み内容やデータを表示する。</a:t>
            </a:r>
            <a:endParaRPr lang="en-US" altLang="ja-JP" sz="4400" dirty="0"/>
          </a:p>
          <a:p>
            <a:pPr marL="809625"/>
            <a:r>
              <a:rPr lang="ja-JP" altLang="en-US" sz="4400" b="1" dirty="0"/>
              <a:t>日付が変わると</a:t>
            </a:r>
            <a:r>
              <a:rPr lang="ja-JP" altLang="en-US" sz="4400" dirty="0"/>
              <a:t>、作成したデータと書き込み内容は</a:t>
            </a:r>
            <a:r>
              <a:rPr lang="ja-JP" altLang="en-US" sz="4400" b="1" dirty="0"/>
              <a:t>表示されない</a:t>
            </a:r>
            <a:r>
              <a:rPr lang="ja-JP" altLang="en-US" sz="4400" dirty="0"/>
              <a:t>。</a:t>
            </a:r>
            <a:endParaRPr lang="en-US" altLang="ja-JP" sz="4400" dirty="0"/>
          </a:p>
          <a:p>
            <a:pPr marL="0" indent="0">
              <a:buNone/>
            </a:pPr>
            <a:r>
              <a:rPr lang="ja-JP" altLang="en-US" sz="4400" dirty="0"/>
              <a:t>ような安全対策をしています。</a:t>
            </a:r>
            <a:endParaRPr lang="ja-JP" altLang="ja-JP" sz="3600" dirty="0"/>
          </a:p>
        </p:txBody>
      </p:sp>
      <p:pic>
        <p:nvPicPr>
          <p:cNvPr id="5" name="図 4">
            <a:extLst>
              <a:ext uri="{FF2B5EF4-FFF2-40B4-BE49-F238E27FC236}">
                <a16:creationId xmlns:a16="http://schemas.microsoft.com/office/drawing/2014/main" id="{7A53C280-0245-42D7-AF2C-34B475FD4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65125"/>
            <a:ext cx="1098832" cy="1098832"/>
          </a:xfrm>
          <a:prstGeom prst="rect">
            <a:avLst/>
          </a:prstGeom>
        </p:spPr>
      </p:pic>
    </p:spTree>
    <p:extLst>
      <p:ext uri="{BB962C8B-B14F-4D97-AF65-F5344CB8AC3E}">
        <p14:creationId xmlns:p14="http://schemas.microsoft.com/office/powerpoint/2010/main" val="166207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ja-JP" altLang="en-US" sz="5400" b="1" dirty="0"/>
              <a:t>開発した教材</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620391" y="1825624"/>
            <a:ext cx="11193982" cy="3596039"/>
          </a:xfrm>
        </p:spPr>
        <p:txBody>
          <a:bodyPr>
            <a:normAutofit/>
          </a:bodyPr>
          <a:lstStyle/>
          <a:p>
            <a:pPr marL="0" indent="0">
              <a:buNone/>
            </a:pPr>
            <a:r>
              <a:rPr lang="en-US" altLang="ja-JP" sz="3600" dirty="0"/>
              <a:t>2021</a:t>
            </a:r>
            <a:r>
              <a:rPr lang="ja-JP" altLang="ja-JP" sz="3600" dirty="0"/>
              <a:t>年度から</a:t>
            </a:r>
            <a:r>
              <a:rPr lang="ja-JP" altLang="en-US" sz="3600" dirty="0"/>
              <a:t>実施される</a:t>
            </a:r>
            <a:r>
              <a:rPr lang="ja-JP" altLang="ja-JP" sz="3600" dirty="0"/>
              <a:t>新学習指導要領、中学校　技術・家庭「ネットワークを利用した双方向性のあるコンテンツのプログラミング」</a:t>
            </a:r>
            <a:r>
              <a:rPr lang="ja-JP" altLang="en-US" sz="3600" dirty="0"/>
              <a:t>学習教材</a:t>
            </a:r>
            <a:r>
              <a:rPr lang="en-US" altLang="ja-JP" sz="3600" dirty="0"/>
              <a:t>『</a:t>
            </a:r>
            <a:r>
              <a:rPr lang="ja-JP" altLang="en-US" sz="3600" b="1" dirty="0"/>
              <a:t>ねそプロ</a:t>
            </a:r>
            <a:r>
              <a:rPr lang="en-US" altLang="ja-JP" sz="3600" dirty="0"/>
              <a:t>』</a:t>
            </a:r>
            <a:r>
              <a:rPr lang="ja-JP" altLang="en-US" sz="3600" dirty="0"/>
              <a:t>を開発した。</a:t>
            </a:r>
            <a:endParaRPr lang="en-US" altLang="ja-JP" sz="3600" dirty="0"/>
          </a:p>
          <a:p>
            <a:pPr marL="0" indent="0">
              <a:buNone/>
            </a:pPr>
            <a:r>
              <a:rPr lang="en-US" altLang="ja-JP" sz="3600" dirty="0">
                <a:hlinkClick r:id="rId2"/>
              </a:rPr>
              <a:t>https://kaihatuiinkai.jp/nesopuro/</a:t>
            </a:r>
            <a:endParaRPr lang="en-US" altLang="ja-JP" sz="3600" dirty="0"/>
          </a:p>
          <a:p>
            <a:pPr marL="0" indent="0">
              <a:buNone/>
            </a:pPr>
            <a:endParaRPr lang="en-US" altLang="ja-JP" sz="3600" dirty="0"/>
          </a:p>
        </p:txBody>
      </p:sp>
      <p:pic>
        <p:nvPicPr>
          <p:cNvPr id="5" name="図 4">
            <a:extLst>
              <a:ext uri="{FF2B5EF4-FFF2-40B4-BE49-F238E27FC236}">
                <a16:creationId xmlns:a16="http://schemas.microsoft.com/office/drawing/2014/main" id="{7A53C280-0245-42D7-AF2C-34B475FD4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48" y="365125"/>
            <a:ext cx="1098832" cy="1098832"/>
          </a:xfrm>
          <a:prstGeom prst="rect">
            <a:avLst/>
          </a:prstGeom>
        </p:spPr>
      </p:pic>
      <p:pic>
        <p:nvPicPr>
          <p:cNvPr id="6" name="図 5">
            <a:extLst>
              <a:ext uri="{FF2B5EF4-FFF2-40B4-BE49-F238E27FC236}">
                <a16:creationId xmlns:a16="http://schemas.microsoft.com/office/drawing/2014/main" id="{894212BA-97AD-5E7F-DD79-C7A2373648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5247" y="3691247"/>
            <a:ext cx="3166753" cy="3166753"/>
          </a:xfrm>
          <a:prstGeom prst="rect">
            <a:avLst/>
          </a:prstGeom>
        </p:spPr>
      </p:pic>
    </p:spTree>
    <p:extLst>
      <p:ext uri="{BB962C8B-B14F-4D97-AF65-F5344CB8AC3E}">
        <p14:creationId xmlns:p14="http://schemas.microsoft.com/office/powerpoint/2010/main" val="2449064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ja-JP" altLang="en-US" sz="5400" b="1" dirty="0"/>
              <a:t>どうぞご活用ください</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620391" y="1825624"/>
            <a:ext cx="11193982" cy="3596039"/>
          </a:xfrm>
        </p:spPr>
        <p:txBody>
          <a:bodyPr>
            <a:normAutofit/>
          </a:bodyPr>
          <a:lstStyle/>
          <a:p>
            <a:pPr marL="0" indent="0">
              <a:buNone/>
            </a:pPr>
            <a:r>
              <a:rPr lang="en-US" altLang="ja-JP" sz="4000" dirty="0"/>
              <a:t>『</a:t>
            </a:r>
            <a:r>
              <a:rPr lang="ja-JP" altLang="en-US" sz="4000" b="1" dirty="0"/>
              <a:t>ねそプロ</a:t>
            </a:r>
            <a:r>
              <a:rPr lang="en-US" altLang="ja-JP" sz="4000" dirty="0"/>
              <a:t>』 </a:t>
            </a:r>
            <a:r>
              <a:rPr lang="ja-JP" altLang="en-US" sz="4000" dirty="0"/>
              <a:t>を</a:t>
            </a:r>
            <a:r>
              <a:rPr lang="ja-JP" altLang="ja-JP" sz="4000" dirty="0"/>
              <a:t>「ネットワークを利用した双方向性のあるコンテンツのプログラミング」</a:t>
            </a:r>
            <a:r>
              <a:rPr lang="ja-JP" altLang="en-US" sz="4000" dirty="0"/>
              <a:t>の学習にご活用ください。</a:t>
            </a:r>
            <a:endParaRPr lang="en-US" altLang="ja-JP" sz="4000" dirty="0"/>
          </a:p>
          <a:p>
            <a:pPr marL="0" indent="0">
              <a:buNone/>
            </a:pPr>
            <a:endParaRPr lang="en-US" altLang="ja-JP" sz="3600" dirty="0"/>
          </a:p>
          <a:p>
            <a:pPr marL="0" indent="0">
              <a:buNone/>
            </a:pPr>
            <a:r>
              <a:rPr lang="en-US" altLang="ja-JP" sz="3600" dirty="0">
                <a:hlinkClick r:id="rId2"/>
              </a:rPr>
              <a:t>https://kaihatuiinkai.jp/nesopuro/</a:t>
            </a:r>
            <a:endParaRPr lang="en-US" altLang="ja-JP" sz="3600" dirty="0"/>
          </a:p>
          <a:p>
            <a:pPr marL="0" indent="0">
              <a:buNone/>
            </a:pPr>
            <a:endParaRPr lang="en-US" altLang="ja-JP" sz="3600" dirty="0"/>
          </a:p>
        </p:txBody>
      </p:sp>
      <p:pic>
        <p:nvPicPr>
          <p:cNvPr id="5" name="図 4">
            <a:extLst>
              <a:ext uri="{FF2B5EF4-FFF2-40B4-BE49-F238E27FC236}">
                <a16:creationId xmlns:a16="http://schemas.microsoft.com/office/drawing/2014/main" id="{7A53C280-0245-42D7-AF2C-34B475FD4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48" y="365125"/>
            <a:ext cx="1098832" cy="1098832"/>
          </a:xfrm>
          <a:prstGeom prst="rect">
            <a:avLst/>
          </a:prstGeom>
        </p:spPr>
      </p:pic>
      <p:pic>
        <p:nvPicPr>
          <p:cNvPr id="6" name="図 5">
            <a:extLst>
              <a:ext uri="{FF2B5EF4-FFF2-40B4-BE49-F238E27FC236}">
                <a16:creationId xmlns:a16="http://schemas.microsoft.com/office/drawing/2014/main" id="{58820C4F-0454-4C42-F93F-EC2486E46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1491" y="3546811"/>
            <a:ext cx="3293662" cy="3293662"/>
          </a:xfrm>
          <a:prstGeom prst="rect">
            <a:avLst/>
          </a:prstGeom>
        </p:spPr>
      </p:pic>
    </p:spTree>
    <p:extLst>
      <p:ext uri="{BB962C8B-B14F-4D97-AF65-F5344CB8AC3E}">
        <p14:creationId xmlns:p14="http://schemas.microsoft.com/office/powerpoint/2010/main" val="1008596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ja-JP" altLang="en-US" sz="5400" b="1" dirty="0"/>
              <a:t>開発した理由</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649049" y="1747880"/>
            <a:ext cx="11343348" cy="4855221"/>
          </a:xfrm>
        </p:spPr>
        <p:txBody>
          <a:bodyPr>
            <a:normAutofit/>
          </a:bodyPr>
          <a:lstStyle/>
          <a:p>
            <a:pPr marL="0" indent="0">
              <a:buNone/>
            </a:pPr>
            <a:r>
              <a:rPr lang="ja-JP" altLang="ja-JP" sz="3200" dirty="0"/>
              <a:t>「ネットワークを利用したプログラミング」の授業において、</a:t>
            </a:r>
          </a:p>
          <a:p>
            <a:pPr marL="542925"/>
            <a:r>
              <a:rPr lang="ja-JP" altLang="ja-JP" sz="3200" dirty="0"/>
              <a:t>　</a:t>
            </a:r>
            <a:r>
              <a:rPr lang="ja-JP" altLang="en-US" sz="3200" dirty="0"/>
              <a:t>学校の</a:t>
            </a:r>
            <a:r>
              <a:rPr lang="ja-JP" altLang="ja-JP" sz="3200" dirty="0"/>
              <a:t>サーバ機にソフトをインストールができない</a:t>
            </a:r>
            <a:r>
              <a:rPr lang="ja-JP" altLang="en-US" sz="3200" dirty="0"/>
              <a:t>。</a:t>
            </a:r>
            <a:endParaRPr lang="en-US" altLang="ja-JP" sz="3200" dirty="0"/>
          </a:p>
          <a:p>
            <a:pPr marL="542925">
              <a:buNone/>
            </a:pPr>
            <a:r>
              <a:rPr lang="ja-JP" altLang="en-US" sz="3200" dirty="0"/>
              <a:t>　　</a:t>
            </a:r>
            <a:r>
              <a:rPr lang="ja-JP" altLang="ja-JP" sz="3200" dirty="0"/>
              <a:t>（セキュリティの関係で</a:t>
            </a:r>
            <a:r>
              <a:rPr lang="ja-JP" altLang="en-US" sz="3200" dirty="0"/>
              <a:t>教育委員会が</a:t>
            </a:r>
            <a:r>
              <a:rPr lang="ja-JP" altLang="ja-JP" sz="3200" dirty="0"/>
              <a:t>許可</a:t>
            </a:r>
            <a:r>
              <a:rPr lang="ja-JP" altLang="en-US" sz="3200" dirty="0"/>
              <a:t>しない</a:t>
            </a:r>
            <a:r>
              <a:rPr lang="ja-JP" altLang="ja-JP" sz="3200" dirty="0"/>
              <a:t>）</a:t>
            </a:r>
          </a:p>
          <a:p>
            <a:pPr marL="542925"/>
            <a:r>
              <a:rPr lang="ja-JP" altLang="ja-JP" sz="3200" dirty="0"/>
              <a:t>　学校</a:t>
            </a:r>
            <a:r>
              <a:rPr lang="ja-JP" altLang="en-US" sz="3200" dirty="0"/>
              <a:t>のコンピュータ</a:t>
            </a:r>
            <a:r>
              <a:rPr lang="ja-JP" altLang="ja-JP" sz="3200" dirty="0"/>
              <a:t>でネットワーク関係のソフトを実行するには、管理者権限が必要である</a:t>
            </a:r>
            <a:r>
              <a:rPr lang="ja-JP" altLang="en-US" sz="3200" dirty="0"/>
              <a:t>。</a:t>
            </a:r>
            <a:endParaRPr lang="en-US" altLang="ja-JP" sz="3200" dirty="0"/>
          </a:p>
          <a:p>
            <a:pPr marL="542925">
              <a:buNone/>
            </a:pPr>
            <a:r>
              <a:rPr lang="ja-JP" altLang="en-US" sz="3200" dirty="0"/>
              <a:t>　　（しかし、学校の教員には管理者権限がない）</a:t>
            </a:r>
            <a:endParaRPr lang="ja-JP" altLang="ja-JP" sz="3200" dirty="0"/>
          </a:p>
          <a:p>
            <a:pPr marL="542925"/>
            <a:r>
              <a:rPr lang="ja-JP" altLang="ja-JP" sz="3200" dirty="0"/>
              <a:t>　</a:t>
            </a:r>
            <a:r>
              <a:rPr lang="ja-JP" altLang="en-US" sz="3200" dirty="0"/>
              <a:t>生徒が</a:t>
            </a:r>
            <a:r>
              <a:rPr lang="ja-JP" altLang="ja-JP" sz="3200" dirty="0"/>
              <a:t>エディタでプログラムを打ち込むのに時間がかかる</a:t>
            </a:r>
            <a:r>
              <a:rPr lang="ja-JP" altLang="en-US" sz="3200" dirty="0"/>
              <a:t>。</a:t>
            </a:r>
            <a:endParaRPr lang="ja-JP" altLang="ja-JP" sz="3200" dirty="0"/>
          </a:p>
          <a:p>
            <a:pPr marL="0" indent="0">
              <a:buNone/>
            </a:pPr>
            <a:r>
              <a:rPr lang="ja-JP" altLang="ja-JP" sz="3200" dirty="0"/>
              <a:t>などの課題がある</a:t>
            </a:r>
            <a:r>
              <a:rPr lang="ja-JP" altLang="en-US" sz="3200" dirty="0"/>
              <a:t>。</a:t>
            </a:r>
            <a:endParaRPr kumimoji="1" lang="ja-JP" altLang="en-US" sz="4000" dirty="0"/>
          </a:p>
        </p:txBody>
      </p:sp>
      <p:pic>
        <p:nvPicPr>
          <p:cNvPr id="5" name="図 4">
            <a:extLst>
              <a:ext uri="{FF2B5EF4-FFF2-40B4-BE49-F238E27FC236}">
                <a16:creationId xmlns:a16="http://schemas.microsoft.com/office/drawing/2014/main" id="{7A53C280-0245-42D7-AF2C-34B475FD4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65125"/>
            <a:ext cx="1098832" cy="1098832"/>
          </a:xfrm>
          <a:prstGeom prst="rect">
            <a:avLst/>
          </a:prstGeom>
        </p:spPr>
      </p:pic>
    </p:spTree>
    <p:extLst>
      <p:ext uri="{BB962C8B-B14F-4D97-AF65-F5344CB8AC3E}">
        <p14:creationId xmlns:p14="http://schemas.microsoft.com/office/powerpoint/2010/main" val="522956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en-US" altLang="ja-JP" sz="5400" b="1" dirty="0"/>
              <a:t>『</a:t>
            </a:r>
            <a:r>
              <a:rPr lang="ja-JP" altLang="en-US" sz="5400" b="1" dirty="0"/>
              <a:t>ねそプロ</a:t>
            </a:r>
            <a:r>
              <a:rPr lang="en-US" altLang="ja-JP" sz="5400" b="1" dirty="0"/>
              <a:t>』</a:t>
            </a:r>
            <a:r>
              <a:rPr lang="ja-JP" altLang="en-US" sz="5400" b="1" dirty="0"/>
              <a:t>の特徴</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838199" y="1825624"/>
            <a:ext cx="11138013" cy="4745109"/>
          </a:xfrm>
        </p:spPr>
        <p:txBody>
          <a:bodyPr>
            <a:normAutofit/>
          </a:bodyPr>
          <a:lstStyle/>
          <a:p>
            <a:r>
              <a:rPr lang="ja-JP" altLang="en-US" sz="3600" dirty="0"/>
              <a:t>　</a:t>
            </a:r>
            <a:r>
              <a:rPr lang="en-US" altLang="ja-JP" sz="3600" dirty="0"/>
              <a:t>Scratch</a:t>
            </a:r>
            <a:r>
              <a:rPr lang="ja-JP" altLang="ja-JP" sz="3600" dirty="0"/>
              <a:t>のようにブロック部品を並べるだけで簡単にプログラミングできる</a:t>
            </a:r>
            <a:endParaRPr lang="en-US" altLang="ja-JP" sz="3600" dirty="0"/>
          </a:p>
          <a:p>
            <a:r>
              <a:rPr lang="ja-JP" altLang="ja-JP" sz="3600" dirty="0"/>
              <a:t>　日本語で処理内容を表示して分かりやす</a:t>
            </a:r>
            <a:r>
              <a:rPr lang="ja-JP" altLang="en-US" sz="3600" dirty="0"/>
              <a:t>い</a:t>
            </a:r>
            <a:endParaRPr lang="ja-JP" altLang="ja-JP" sz="3600" dirty="0"/>
          </a:p>
          <a:p>
            <a:r>
              <a:rPr lang="ja-JP" altLang="ja-JP" sz="3600" dirty="0"/>
              <a:t>　ブロック型から、テキスト型への橋渡しをする</a:t>
            </a:r>
            <a:endParaRPr lang="en-US" altLang="ja-JP" sz="3600" dirty="0"/>
          </a:p>
          <a:p>
            <a:pPr marL="0" indent="0">
              <a:buNone/>
            </a:pPr>
            <a:r>
              <a:rPr lang="ja-JP" altLang="en-US" sz="3600" dirty="0"/>
              <a:t>　　</a:t>
            </a:r>
            <a:r>
              <a:rPr lang="ja-JP" altLang="ja-JP" sz="3600" dirty="0"/>
              <a:t>（</a:t>
            </a:r>
            <a:r>
              <a:rPr lang="en-US" altLang="ja-JP" sz="3600" dirty="0"/>
              <a:t>HTML</a:t>
            </a:r>
            <a:r>
              <a:rPr lang="ja-JP" altLang="ja-JP" sz="3600" dirty="0"/>
              <a:t>、</a:t>
            </a:r>
            <a:r>
              <a:rPr lang="en-US" altLang="ja-JP" sz="3600" dirty="0"/>
              <a:t>JavaScript</a:t>
            </a:r>
            <a:r>
              <a:rPr lang="ja-JP" altLang="ja-JP" sz="3600" dirty="0"/>
              <a:t>表示の機能）</a:t>
            </a:r>
            <a:endParaRPr lang="en-US" altLang="ja-JP" sz="3600" dirty="0"/>
          </a:p>
          <a:p>
            <a:r>
              <a:rPr lang="ja-JP" altLang="ja-JP" sz="3600" dirty="0"/>
              <a:t>　</a:t>
            </a:r>
            <a:r>
              <a:rPr lang="en-US" altLang="ja-JP" sz="3600" dirty="0"/>
              <a:t>Web</a:t>
            </a:r>
            <a:r>
              <a:rPr lang="ja-JP" altLang="ja-JP" sz="3600" dirty="0"/>
              <a:t>ブラウザで作動する</a:t>
            </a:r>
            <a:endParaRPr lang="en-US" altLang="ja-JP" sz="3600" dirty="0"/>
          </a:p>
          <a:p>
            <a:pPr marL="0" indent="0">
              <a:buNone/>
            </a:pPr>
            <a:r>
              <a:rPr lang="ja-JP" altLang="en-US" sz="3600" dirty="0"/>
              <a:t>　　</a:t>
            </a:r>
            <a:r>
              <a:rPr lang="ja-JP" altLang="ja-JP" sz="3600" dirty="0"/>
              <a:t>（</a:t>
            </a:r>
            <a:r>
              <a:rPr lang="en-US" altLang="ja-JP" sz="3600" dirty="0"/>
              <a:t>Chrome</a:t>
            </a:r>
            <a:r>
              <a:rPr lang="ja-JP" altLang="ja-JP" sz="3600" dirty="0"/>
              <a:t>、</a:t>
            </a:r>
            <a:r>
              <a:rPr lang="en-US" altLang="ja-JP" sz="3600" dirty="0"/>
              <a:t>Edge</a:t>
            </a:r>
            <a:r>
              <a:rPr lang="ja-JP" altLang="ja-JP" sz="3600" dirty="0"/>
              <a:t>、</a:t>
            </a:r>
            <a:r>
              <a:rPr lang="en-US" altLang="ja-JP" sz="3600" dirty="0"/>
              <a:t>Safari</a:t>
            </a:r>
            <a:r>
              <a:rPr lang="ja-JP" altLang="ja-JP" sz="3600" dirty="0"/>
              <a:t>で作動</a:t>
            </a:r>
            <a:r>
              <a:rPr lang="ja-JP" altLang="en-US" sz="3600" dirty="0"/>
              <a:t>、</a:t>
            </a:r>
            <a:r>
              <a:rPr lang="ja-JP" altLang="ja-JP" sz="3600" dirty="0"/>
              <a:t>　</a:t>
            </a:r>
            <a:r>
              <a:rPr lang="en-US" altLang="ja-JP" sz="3600" dirty="0"/>
              <a:t>IE</a:t>
            </a:r>
            <a:r>
              <a:rPr lang="ja-JP" altLang="ja-JP" sz="3600" dirty="0"/>
              <a:t>不可）</a:t>
            </a:r>
            <a:endParaRPr kumimoji="1" lang="ja-JP" altLang="en-US" sz="4400" dirty="0"/>
          </a:p>
        </p:txBody>
      </p:sp>
      <p:pic>
        <p:nvPicPr>
          <p:cNvPr id="5" name="図 4">
            <a:extLst>
              <a:ext uri="{FF2B5EF4-FFF2-40B4-BE49-F238E27FC236}">
                <a16:creationId xmlns:a16="http://schemas.microsoft.com/office/drawing/2014/main" id="{7A53C280-0245-42D7-AF2C-34B475FD4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65125"/>
            <a:ext cx="1098832" cy="1098832"/>
          </a:xfrm>
          <a:prstGeom prst="rect">
            <a:avLst/>
          </a:prstGeom>
        </p:spPr>
      </p:pic>
    </p:spTree>
    <p:extLst>
      <p:ext uri="{BB962C8B-B14F-4D97-AF65-F5344CB8AC3E}">
        <p14:creationId xmlns:p14="http://schemas.microsoft.com/office/powerpoint/2010/main" val="85164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en-US" altLang="ja-JP" sz="5400" b="1" dirty="0"/>
              <a:t>『</a:t>
            </a:r>
            <a:r>
              <a:rPr lang="ja-JP" altLang="en-US" sz="5400" b="1" dirty="0"/>
              <a:t>ねそプロ</a:t>
            </a:r>
            <a:r>
              <a:rPr lang="en-US" altLang="ja-JP" sz="5400" b="1" dirty="0"/>
              <a:t>』</a:t>
            </a:r>
            <a:r>
              <a:rPr lang="ja-JP" altLang="en-US" sz="5400" b="1" dirty="0"/>
              <a:t>に用意した題材</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838199" y="1825624"/>
            <a:ext cx="11138013" cy="4745109"/>
          </a:xfrm>
        </p:spPr>
        <p:txBody>
          <a:bodyPr>
            <a:normAutofit/>
          </a:bodyPr>
          <a:lstStyle/>
          <a:p>
            <a:r>
              <a:rPr lang="ja-JP" altLang="en-US" sz="4400" dirty="0"/>
              <a:t>　</a:t>
            </a:r>
            <a:r>
              <a:rPr lang="en-US" altLang="ja-JP" sz="3600" b="1" dirty="0"/>
              <a:t>SNS</a:t>
            </a:r>
            <a:r>
              <a:rPr lang="ja-JP" altLang="ja-JP" sz="3600" b="1" dirty="0"/>
              <a:t>を作ろう</a:t>
            </a:r>
          </a:p>
          <a:p>
            <a:r>
              <a:rPr lang="ja-JP" altLang="en-US" sz="3600" dirty="0"/>
              <a:t>　</a:t>
            </a:r>
            <a:r>
              <a:rPr lang="ja-JP" altLang="ja-JP" sz="3600" b="1" dirty="0"/>
              <a:t>ショッピングサイトを作ろう</a:t>
            </a:r>
          </a:p>
          <a:p>
            <a:r>
              <a:rPr lang="ja-JP" altLang="ja-JP" sz="3600" dirty="0"/>
              <a:t>　</a:t>
            </a:r>
            <a:r>
              <a:rPr lang="ja-JP" altLang="ja-JP" sz="3600" b="1" dirty="0"/>
              <a:t>ウェブサイトを作ろう</a:t>
            </a:r>
            <a:r>
              <a:rPr lang="ja-JP" altLang="ja-JP" sz="3600" dirty="0"/>
              <a:t>（クイズの作成）</a:t>
            </a:r>
            <a:endParaRPr lang="en-US" altLang="ja-JP" sz="3600" dirty="0"/>
          </a:p>
          <a:p>
            <a:pPr marL="0" indent="0">
              <a:buNone/>
            </a:pPr>
            <a:endParaRPr lang="ja-JP" altLang="ja-JP" sz="3600" dirty="0"/>
          </a:p>
          <a:p>
            <a:pPr marL="0" indent="0">
              <a:buNone/>
            </a:pPr>
            <a:r>
              <a:rPr lang="ja-JP" altLang="ja-JP" sz="3600" dirty="0"/>
              <a:t>この３種類の</a:t>
            </a:r>
            <a:r>
              <a:rPr lang="ja-JP" altLang="en-US" sz="3600" dirty="0"/>
              <a:t>題材</a:t>
            </a:r>
            <a:r>
              <a:rPr lang="ja-JP" altLang="ja-JP" sz="3600" dirty="0"/>
              <a:t>を通して、ネットワークを使ったプログラミングの楽しさと、 セキュリティの大切さについて学ぶ</a:t>
            </a:r>
            <a:r>
              <a:rPr lang="ja-JP" altLang="en-US" sz="3600" dirty="0"/>
              <a:t>ことができる</a:t>
            </a:r>
            <a:r>
              <a:rPr lang="ja-JP" altLang="ja-JP" sz="3600" dirty="0"/>
              <a:t>。</a:t>
            </a:r>
          </a:p>
        </p:txBody>
      </p:sp>
      <p:pic>
        <p:nvPicPr>
          <p:cNvPr id="5" name="図 4">
            <a:extLst>
              <a:ext uri="{FF2B5EF4-FFF2-40B4-BE49-F238E27FC236}">
                <a16:creationId xmlns:a16="http://schemas.microsoft.com/office/drawing/2014/main" id="{7A53C280-0245-42D7-AF2C-34B475FD4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65125"/>
            <a:ext cx="1098832" cy="1098832"/>
          </a:xfrm>
          <a:prstGeom prst="rect">
            <a:avLst/>
          </a:prstGeom>
        </p:spPr>
      </p:pic>
    </p:spTree>
    <p:extLst>
      <p:ext uri="{BB962C8B-B14F-4D97-AF65-F5344CB8AC3E}">
        <p14:creationId xmlns:p14="http://schemas.microsoft.com/office/powerpoint/2010/main" val="226516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en-US" altLang="ja-JP" sz="5400" b="1" dirty="0"/>
              <a:t>SNS</a:t>
            </a:r>
            <a:r>
              <a:rPr lang="ja-JP" altLang="ja-JP" sz="5400" b="1" dirty="0"/>
              <a:t>を作ろう</a:t>
            </a:r>
            <a:r>
              <a:rPr lang="en-US" altLang="ja-JP" sz="5400" b="1" dirty="0"/>
              <a:t> - 1</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649048" y="1654621"/>
            <a:ext cx="11403644" cy="1062363"/>
          </a:xfrm>
        </p:spPr>
        <p:txBody>
          <a:bodyPr>
            <a:normAutofit/>
          </a:bodyPr>
          <a:lstStyle/>
          <a:p>
            <a:r>
              <a:rPr lang="ja-JP" altLang="ja-JP" dirty="0"/>
              <a:t>左側のブロックを中央エリアにドラッグしてプログラムを作ります。</a:t>
            </a:r>
            <a:endParaRPr lang="ja-JP" altLang="ja-JP" sz="3600" dirty="0"/>
          </a:p>
        </p:txBody>
      </p:sp>
      <p:pic>
        <p:nvPicPr>
          <p:cNvPr id="4" name="図 3">
            <a:extLst>
              <a:ext uri="{FF2B5EF4-FFF2-40B4-BE49-F238E27FC236}">
                <a16:creationId xmlns:a16="http://schemas.microsoft.com/office/drawing/2014/main" id="{F25208F1-0136-471F-8876-CB5AA5A863E1}"/>
              </a:ext>
            </a:extLst>
          </p:cNvPr>
          <p:cNvPicPr>
            <a:picLocks noChangeAspect="1"/>
          </p:cNvPicPr>
          <p:nvPr/>
        </p:nvPicPr>
        <p:blipFill>
          <a:blip r:embed="rId2"/>
          <a:stretch>
            <a:fillRect/>
          </a:stretch>
        </p:blipFill>
        <p:spPr>
          <a:xfrm>
            <a:off x="1388804" y="2266466"/>
            <a:ext cx="9144002" cy="4480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図 8">
            <a:extLst>
              <a:ext uri="{FF2B5EF4-FFF2-40B4-BE49-F238E27FC236}">
                <a16:creationId xmlns:a16="http://schemas.microsoft.com/office/drawing/2014/main" id="{2AB68E48-BD11-4252-A3DD-ABDB7CE12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48" y="361722"/>
            <a:ext cx="1098832" cy="1098832"/>
          </a:xfrm>
          <a:prstGeom prst="rect">
            <a:avLst/>
          </a:prstGeom>
        </p:spPr>
      </p:pic>
    </p:spTree>
    <p:extLst>
      <p:ext uri="{BB962C8B-B14F-4D97-AF65-F5344CB8AC3E}">
        <p14:creationId xmlns:p14="http://schemas.microsoft.com/office/powerpoint/2010/main" val="365299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en-US" altLang="ja-JP" sz="5400" b="1" dirty="0"/>
              <a:t>SNS</a:t>
            </a:r>
            <a:r>
              <a:rPr lang="ja-JP" altLang="ja-JP" sz="5400" b="1" dirty="0"/>
              <a:t>を作ろう</a:t>
            </a:r>
            <a:r>
              <a:rPr lang="en-US" altLang="ja-JP" sz="5400" b="1" dirty="0"/>
              <a:t> - 2</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5251731" y="1825624"/>
            <a:ext cx="6724481" cy="4745109"/>
          </a:xfrm>
        </p:spPr>
        <p:txBody>
          <a:bodyPr>
            <a:normAutofit/>
          </a:bodyPr>
          <a:lstStyle/>
          <a:p>
            <a:r>
              <a:rPr lang="ja-JP" altLang="en-US" sz="3600" dirty="0"/>
              <a:t>「画面に～」のブロックで画面のデザインをします。</a:t>
            </a:r>
            <a:endParaRPr lang="en-US" altLang="ja-JP" sz="3600" dirty="0"/>
          </a:p>
          <a:p>
            <a:pPr marL="0" indent="0">
              <a:buNone/>
            </a:pPr>
            <a:r>
              <a:rPr lang="ja-JP" altLang="en-US" sz="3600" dirty="0"/>
              <a:t>（</a:t>
            </a:r>
            <a:r>
              <a:rPr lang="en-US" altLang="ja-JP" sz="3600" dirty="0"/>
              <a:t>HTML</a:t>
            </a:r>
            <a:r>
              <a:rPr lang="ja-JP" altLang="en-US" sz="3600" dirty="0"/>
              <a:t>の作成）</a:t>
            </a:r>
            <a:endParaRPr lang="en-US" altLang="ja-JP" sz="3600" dirty="0"/>
          </a:p>
          <a:p>
            <a:r>
              <a:rPr lang="ja-JP" altLang="en-US" sz="3600" dirty="0"/>
              <a:t>送信、受信、画像の「ボタン」ブロックで命令を作成します。</a:t>
            </a:r>
            <a:endParaRPr lang="en-US" altLang="ja-JP" sz="3600" dirty="0"/>
          </a:p>
          <a:p>
            <a:pPr marL="0" indent="0">
              <a:buNone/>
            </a:pPr>
            <a:r>
              <a:rPr lang="ja-JP" altLang="en-US" sz="3600" dirty="0"/>
              <a:t>（</a:t>
            </a:r>
            <a:r>
              <a:rPr lang="en-US" altLang="ja-JP" sz="3600" dirty="0"/>
              <a:t>JavaScript</a:t>
            </a:r>
            <a:r>
              <a:rPr lang="ja-JP" altLang="en-US" sz="3600" dirty="0"/>
              <a:t>の作成）</a:t>
            </a:r>
            <a:endParaRPr lang="en-US" altLang="ja-JP" sz="3600" dirty="0"/>
          </a:p>
          <a:p>
            <a:r>
              <a:rPr lang="ja-JP" altLang="en-US" sz="3600" dirty="0"/>
              <a:t>タイマーも作成します。　</a:t>
            </a:r>
            <a:endParaRPr lang="ja-JP" altLang="ja-JP" dirty="0"/>
          </a:p>
        </p:txBody>
      </p:sp>
      <p:pic>
        <p:nvPicPr>
          <p:cNvPr id="6" name="図 5">
            <a:extLst>
              <a:ext uri="{FF2B5EF4-FFF2-40B4-BE49-F238E27FC236}">
                <a16:creationId xmlns:a16="http://schemas.microsoft.com/office/drawing/2014/main" id="{D96D4795-7CA8-419D-9D25-75CC99A9D664}"/>
              </a:ext>
            </a:extLst>
          </p:cNvPr>
          <p:cNvPicPr/>
          <p:nvPr/>
        </p:nvPicPr>
        <p:blipFill rotWithShape="1">
          <a:blip r:embed="rId2">
            <a:extLst>
              <a:ext uri="{28A0092B-C50C-407E-A947-70E740481C1C}">
                <a14:useLocalDpi xmlns:a14="http://schemas.microsoft.com/office/drawing/2010/main" val="0"/>
              </a:ext>
            </a:extLst>
          </a:blip>
          <a:srcRect l="24232" t="11620" r="33060" b="13286"/>
          <a:stretch/>
        </p:blipFill>
        <p:spPr>
          <a:xfrm>
            <a:off x="102499" y="2117712"/>
            <a:ext cx="4882193" cy="4375163"/>
          </a:xfrm>
          <a:prstGeom prst="rect">
            <a:avLst/>
          </a:prstGeom>
          <a:ln w="6350">
            <a:solidFill>
              <a:schemeClr val="tx1"/>
            </a:solidFill>
          </a:ln>
        </p:spPr>
      </p:pic>
      <p:pic>
        <p:nvPicPr>
          <p:cNvPr id="8" name="図 7">
            <a:extLst>
              <a:ext uri="{FF2B5EF4-FFF2-40B4-BE49-F238E27FC236}">
                <a16:creationId xmlns:a16="http://schemas.microsoft.com/office/drawing/2014/main" id="{B43D3E6D-4CFC-43F2-B955-7FE38EEBC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48" y="361722"/>
            <a:ext cx="1098832" cy="1098832"/>
          </a:xfrm>
          <a:prstGeom prst="rect">
            <a:avLst/>
          </a:prstGeom>
        </p:spPr>
      </p:pic>
    </p:spTree>
    <p:extLst>
      <p:ext uri="{BB962C8B-B14F-4D97-AF65-F5344CB8AC3E}">
        <p14:creationId xmlns:p14="http://schemas.microsoft.com/office/powerpoint/2010/main" val="375886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en-US" altLang="ja-JP" sz="5400" b="1" dirty="0"/>
              <a:t>SNS</a:t>
            </a:r>
            <a:r>
              <a:rPr lang="ja-JP" altLang="ja-JP" sz="5400" b="1" dirty="0"/>
              <a:t>を作ろう</a:t>
            </a:r>
            <a:r>
              <a:rPr lang="en-US" altLang="ja-JP" sz="5400" b="1" dirty="0"/>
              <a:t> - 3</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3989373" y="1825624"/>
            <a:ext cx="7986839" cy="4745109"/>
          </a:xfrm>
        </p:spPr>
        <p:txBody>
          <a:bodyPr>
            <a:normAutofit/>
          </a:bodyPr>
          <a:lstStyle/>
          <a:p>
            <a:pPr marL="0" indent="0">
              <a:buNone/>
            </a:pPr>
            <a:r>
              <a:rPr lang="en-US" altLang="ja-JP" sz="3600" dirty="0"/>
              <a:t>SNS</a:t>
            </a:r>
            <a:r>
              <a:rPr lang="ja-JP" altLang="en-US" sz="3600" dirty="0"/>
              <a:t>の画面作成には</a:t>
            </a:r>
            <a:r>
              <a:rPr lang="en-US" altLang="ja-JP" sz="3600" dirty="0"/>
              <a:t>HTML</a:t>
            </a:r>
            <a:r>
              <a:rPr lang="ja-JP" altLang="en-US" sz="3600" dirty="0"/>
              <a:t>が、</a:t>
            </a:r>
            <a:endParaRPr lang="en-US" altLang="ja-JP" sz="3600" dirty="0"/>
          </a:p>
          <a:p>
            <a:pPr marL="0" indent="0">
              <a:buNone/>
            </a:pPr>
            <a:r>
              <a:rPr lang="ja-JP" altLang="en-US" sz="3600" dirty="0"/>
              <a:t>送受信には</a:t>
            </a:r>
            <a:r>
              <a:rPr lang="en-US" altLang="ja-JP" sz="3600" dirty="0"/>
              <a:t>JavaScript</a:t>
            </a:r>
            <a:r>
              <a:rPr lang="ja-JP" altLang="en-US" sz="3600" dirty="0"/>
              <a:t>がプログラムされていないと作動しないことを体験させます。</a:t>
            </a:r>
            <a:endParaRPr lang="en-US" altLang="ja-JP" sz="3600" dirty="0"/>
          </a:p>
          <a:p>
            <a:pPr marL="0" indent="0">
              <a:buNone/>
            </a:pPr>
            <a:endParaRPr lang="en-US" altLang="ja-JP" sz="3600" dirty="0"/>
          </a:p>
          <a:p>
            <a:pPr marL="0" indent="0">
              <a:buNone/>
            </a:pPr>
            <a:r>
              <a:rPr lang="ja-JP" altLang="en-US" sz="3600" dirty="0"/>
              <a:t>「接続先アドレス」</a:t>
            </a:r>
            <a:endParaRPr lang="en-US" altLang="ja-JP" sz="3600" dirty="0"/>
          </a:p>
          <a:p>
            <a:pPr marL="0" indent="0">
              <a:buNone/>
            </a:pPr>
            <a:r>
              <a:rPr lang="ja-JP" altLang="en-US" sz="3600" dirty="0"/>
              <a:t>「セキュリティ数値」を学級で同一にして</a:t>
            </a:r>
            <a:r>
              <a:rPr lang="en-US" altLang="ja-JP" sz="3600" dirty="0"/>
              <a:t>SNS</a:t>
            </a:r>
            <a:r>
              <a:rPr lang="ja-JP" altLang="en-US" sz="3600" dirty="0"/>
              <a:t>を完成させます。　</a:t>
            </a:r>
            <a:endParaRPr lang="ja-JP" altLang="ja-JP" dirty="0"/>
          </a:p>
        </p:txBody>
      </p:sp>
      <p:pic>
        <p:nvPicPr>
          <p:cNvPr id="6" name="図 5">
            <a:extLst>
              <a:ext uri="{FF2B5EF4-FFF2-40B4-BE49-F238E27FC236}">
                <a16:creationId xmlns:a16="http://schemas.microsoft.com/office/drawing/2014/main" id="{D96D4795-7CA8-419D-9D25-75CC99A9D664}"/>
              </a:ext>
            </a:extLst>
          </p:cNvPr>
          <p:cNvPicPr/>
          <p:nvPr/>
        </p:nvPicPr>
        <p:blipFill rotWithShape="1">
          <a:blip r:embed="rId2">
            <a:extLst>
              <a:ext uri="{28A0092B-C50C-407E-A947-70E740481C1C}">
                <a14:useLocalDpi xmlns:a14="http://schemas.microsoft.com/office/drawing/2010/main" val="0"/>
              </a:ext>
            </a:extLst>
          </a:blip>
          <a:srcRect l="73736" t="8884" r="639" b="2784"/>
          <a:stretch/>
        </p:blipFill>
        <p:spPr>
          <a:xfrm>
            <a:off x="647361" y="1690688"/>
            <a:ext cx="2929317" cy="5146534"/>
          </a:xfrm>
          <a:prstGeom prst="rect">
            <a:avLst/>
          </a:prstGeom>
          <a:ln w="6350">
            <a:solidFill>
              <a:schemeClr val="tx1"/>
            </a:solidFill>
          </a:ln>
        </p:spPr>
      </p:pic>
      <p:pic>
        <p:nvPicPr>
          <p:cNvPr id="7" name="図 6">
            <a:extLst>
              <a:ext uri="{FF2B5EF4-FFF2-40B4-BE49-F238E27FC236}">
                <a16:creationId xmlns:a16="http://schemas.microsoft.com/office/drawing/2014/main" id="{8BD9B152-4E53-4B6A-A194-86930C32A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48" y="361722"/>
            <a:ext cx="1098832" cy="1098832"/>
          </a:xfrm>
          <a:prstGeom prst="rect">
            <a:avLst/>
          </a:prstGeom>
        </p:spPr>
      </p:pic>
    </p:spTree>
    <p:extLst>
      <p:ext uri="{BB962C8B-B14F-4D97-AF65-F5344CB8AC3E}">
        <p14:creationId xmlns:p14="http://schemas.microsoft.com/office/powerpoint/2010/main" val="70158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en-US" altLang="ja-JP" sz="5400" b="1" dirty="0"/>
              <a:t>SNS</a:t>
            </a:r>
            <a:r>
              <a:rPr lang="ja-JP" altLang="ja-JP" sz="5400" b="1" dirty="0"/>
              <a:t>を作ろう</a:t>
            </a:r>
            <a:r>
              <a:rPr lang="en-US" altLang="ja-JP" sz="5400" b="1" dirty="0"/>
              <a:t> - 4</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3989373" y="1825624"/>
            <a:ext cx="7986839" cy="4745109"/>
          </a:xfrm>
        </p:spPr>
        <p:txBody>
          <a:bodyPr>
            <a:normAutofit/>
          </a:bodyPr>
          <a:lstStyle/>
          <a:p>
            <a:r>
              <a:rPr lang="en-US" altLang="ja-JP" sz="4000" b="1" dirty="0"/>
              <a:t>AI</a:t>
            </a:r>
            <a:r>
              <a:rPr lang="ja-JP" altLang="en-US" sz="4000" b="1" dirty="0"/>
              <a:t>チャットボットとお話し</a:t>
            </a:r>
            <a:endParaRPr lang="en-US" altLang="ja-JP" sz="4000" b="1" dirty="0"/>
          </a:p>
          <a:p>
            <a:pPr marL="0" indent="0">
              <a:buNone/>
            </a:pPr>
            <a:r>
              <a:rPr lang="ja-JP" altLang="en-US" sz="3600" dirty="0"/>
              <a:t>「</a:t>
            </a:r>
            <a:r>
              <a:rPr lang="en-US" altLang="ja-JP" sz="3600" dirty="0"/>
              <a:t>AI</a:t>
            </a:r>
            <a:r>
              <a:rPr lang="ja-JP" altLang="en-US" sz="3600" dirty="0"/>
              <a:t>チャットボットに送信」を組み込んで、</a:t>
            </a:r>
            <a:r>
              <a:rPr lang="en-US" altLang="ja-JP" sz="3600" dirty="0"/>
              <a:t>AI</a:t>
            </a:r>
            <a:r>
              <a:rPr lang="ja-JP" altLang="en-US" sz="3600" dirty="0"/>
              <a:t>と会話ができます。</a:t>
            </a:r>
            <a:endParaRPr lang="en-US" altLang="ja-JP" sz="3600" dirty="0"/>
          </a:p>
          <a:p>
            <a:pPr marL="0" indent="0">
              <a:buNone/>
            </a:pPr>
            <a:endParaRPr lang="en-US" altLang="ja-JP" sz="3600" dirty="0"/>
          </a:p>
          <a:p>
            <a:pPr marL="0" indent="0">
              <a:buNone/>
            </a:pPr>
            <a:r>
              <a:rPr lang="en-US" altLang="ja-JP" dirty="0"/>
              <a:t>※</a:t>
            </a:r>
            <a:r>
              <a:rPr lang="ja-JP" altLang="en-US" dirty="0"/>
              <a:t>「</a:t>
            </a:r>
            <a:r>
              <a:rPr lang="en-US" altLang="ja-JP" dirty="0"/>
              <a:t>AI</a:t>
            </a:r>
            <a:r>
              <a:rPr lang="ja-JP" altLang="en-US" dirty="0"/>
              <a:t>チャットボット」に、 リクルートテクノロジーズ「</a:t>
            </a:r>
            <a:r>
              <a:rPr lang="en-US" altLang="ja-JP" dirty="0"/>
              <a:t>Talk API</a:t>
            </a:r>
            <a:r>
              <a:rPr lang="ja-JP" altLang="en-US" dirty="0"/>
              <a:t>」を利用しています。</a:t>
            </a:r>
          </a:p>
          <a:p>
            <a:pPr marL="0" indent="0">
              <a:buNone/>
            </a:pPr>
            <a:r>
              <a:rPr lang="en-US" altLang="ja-JP" dirty="0"/>
              <a:t>https://a3rt.recruit-tech.co.jp/product/talkAPI/</a:t>
            </a:r>
          </a:p>
          <a:p>
            <a:endParaRPr lang="en-US" altLang="ja-JP" sz="3600" dirty="0"/>
          </a:p>
          <a:p>
            <a:endParaRPr lang="en-US" altLang="ja-JP" sz="3600" dirty="0"/>
          </a:p>
          <a:p>
            <a:endParaRPr lang="ja-JP" altLang="ja-JP" dirty="0"/>
          </a:p>
        </p:txBody>
      </p:sp>
      <p:pic>
        <p:nvPicPr>
          <p:cNvPr id="7" name="図 6" descr="テキスト, 標識 が含まれている画像&#10;&#10;自動的に生成された説明">
            <a:extLst>
              <a:ext uri="{FF2B5EF4-FFF2-40B4-BE49-F238E27FC236}">
                <a16:creationId xmlns:a16="http://schemas.microsoft.com/office/drawing/2014/main" id="{DD0CB77D-94D1-4FDF-927E-67948CFF534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6777" y="1947004"/>
            <a:ext cx="3218982" cy="3355404"/>
          </a:xfrm>
          <a:prstGeom prst="rect">
            <a:avLst/>
          </a:prstGeom>
        </p:spPr>
      </p:pic>
      <p:pic>
        <p:nvPicPr>
          <p:cNvPr id="10" name="図 9">
            <a:extLst>
              <a:ext uri="{FF2B5EF4-FFF2-40B4-BE49-F238E27FC236}">
                <a16:creationId xmlns:a16="http://schemas.microsoft.com/office/drawing/2014/main" id="{92253390-74F9-4A6A-8187-8D83C9AAE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48" y="361722"/>
            <a:ext cx="1098832" cy="1098832"/>
          </a:xfrm>
          <a:prstGeom prst="rect">
            <a:avLst/>
          </a:prstGeom>
        </p:spPr>
      </p:pic>
    </p:spTree>
    <p:extLst>
      <p:ext uri="{BB962C8B-B14F-4D97-AF65-F5344CB8AC3E}">
        <p14:creationId xmlns:p14="http://schemas.microsoft.com/office/powerpoint/2010/main" val="269420483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753</Words>
  <Application>Microsoft Office PowerPoint</Application>
  <PresentationFormat>ワイド画面</PresentationFormat>
  <Paragraphs>79</Paragraphs>
  <Slides>20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游ゴシック</vt:lpstr>
      <vt:lpstr>游ゴシック Light</vt:lpstr>
      <vt:lpstr>Arial</vt:lpstr>
      <vt:lpstr>Calibri</vt:lpstr>
      <vt:lpstr>Office テーマ</vt:lpstr>
      <vt:lpstr>『ねそプロ』 　ネットワークを利用した 　双方向性のあるコンテンツの 　プログラミング</vt:lpstr>
      <vt:lpstr>開発した教材</vt:lpstr>
      <vt:lpstr>開発した理由</vt:lpstr>
      <vt:lpstr>『ねそプロ』の特徴</vt:lpstr>
      <vt:lpstr>『ねそプロ』に用意した題材</vt:lpstr>
      <vt:lpstr>SNSを作ろう - 1</vt:lpstr>
      <vt:lpstr>SNSを作ろう - 2</vt:lpstr>
      <vt:lpstr>SNSを作ろう - 3</vt:lpstr>
      <vt:lpstr>SNSを作ろう - 4</vt:lpstr>
      <vt:lpstr>ショッピングサイトを作ろう - 1</vt:lpstr>
      <vt:lpstr>ショッピングサイトを作ろう - 2</vt:lpstr>
      <vt:lpstr>ショッピングサイトを作ろう - 3</vt:lpstr>
      <vt:lpstr>ショッピングサイトを作ろう - 4</vt:lpstr>
      <vt:lpstr>ショッピングサイトを作ろう - 5</vt:lpstr>
      <vt:lpstr>ショッピングサイトを作ろう - 6</vt:lpstr>
      <vt:lpstr>ウェブサイトを作ろう - 1</vt:lpstr>
      <vt:lpstr>ウェブサイトを作ろう - 2</vt:lpstr>
      <vt:lpstr>ウェブサイトを作ろう - 3</vt:lpstr>
      <vt:lpstr>安全な教材にするために</vt:lpstr>
      <vt:lpstr>どうぞご活用ください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『ねそプロ』 ネットワークを利用した 双方向性のあるコンテンツの プログラミング</dc:title>
  <dc:creator>Okuta Masao</dc:creator>
  <cp:lastModifiedBy>Okuta Masao</cp:lastModifiedBy>
  <cp:revision>21</cp:revision>
  <dcterms:created xsi:type="dcterms:W3CDTF">2020-01-19T05:59:39Z</dcterms:created>
  <dcterms:modified xsi:type="dcterms:W3CDTF">2023-09-01T23:18:03Z</dcterms:modified>
</cp:coreProperties>
</file>