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76" r:id="rId4"/>
    <p:sldId id="262" r:id="rId5"/>
    <p:sldId id="263" r:id="rId6"/>
    <p:sldId id="277" r:id="rId7"/>
    <p:sldId id="264" r:id="rId8"/>
    <p:sldId id="265" r:id="rId9"/>
    <p:sldId id="278" r:id="rId10"/>
    <p:sldId id="266" r:id="rId11"/>
    <p:sldId id="267" r:id="rId12"/>
    <p:sldId id="270" r:id="rId13"/>
    <p:sldId id="279" r:id="rId14"/>
    <p:sldId id="280" r:id="rId15"/>
    <p:sldId id="275"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37" autoAdjust="0"/>
    <p:restoredTop sz="94660"/>
  </p:normalViewPr>
  <p:slideViewPr>
    <p:cSldViewPr snapToGrid="0" showGuides="1">
      <p:cViewPr varScale="1">
        <p:scale>
          <a:sx n="54" d="100"/>
          <a:sy n="54" d="100"/>
        </p:scale>
        <p:origin x="448" y="2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71FECC-1760-48B7-8DCB-FD1801BA1B6F}"/>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0432A660-696E-43BC-8FDB-586D15085ED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F9EAF829-E2FA-4302-A33F-C47FD9E7FE3D}"/>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EBCCD8CB-FCC9-4EB0-A15F-7268536ED87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636EA4E-E2C7-4C5A-91AF-5CD19A0F2245}"/>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2067089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D0C0E4-1883-456B-B8E1-289B1900A689}"/>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269420D0-2412-4505-9B60-E97B292695CA}"/>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5EC6AD3-2FCD-45E3-8B13-BED76BB791CB}"/>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D29FFA11-3D17-4022-BAAE-E331B2D8ACD0}"/>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41431FA-2141-4B91-A3D2-2506D8631ACA}"/>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41781931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7EF04F0C-FFFB-46FC-AB97-4D1AB070C3D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4CB07615-99E5-44BB-9325-3A16DE00D89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B99478B-5470-4344-82CC-1C02B19DDA8C}"/>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A964D026-9547-42E9-B84C-2D4968102275}"/>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72C1159-B33E-455E-9ABD-58E1CE0F2A26}"/>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19940462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3043299-18DA-4893-93CD-72F3C9140B3B}"/>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A306F02F-9D82-4EF2-A0A3-8C9BDB43671D}"/>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92F96FD-46F4-4309-A168-AD8DEC40D3C3}"/>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981B975D-F677-44F1-893F-8B23707823D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FD5D002-D8AC-4723-A51B-FE555FE56D59}"/>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4686181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9C76B29-36A7-4A7E-BD25-9920CF250181}"/>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C1E5A8B-0A47-4B15-8E8E-98A1D375D4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E1BDBCAE-0465-45E9-B579-608456DD3922}"/>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0015223B-2710-463A-903B-22A23240D7A3}"/>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D24D1DF6-512B-491A-BC6E-3D9650DB09BD}"/>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13570830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3D4D06-1A23-4B0C-8A49-BB85690289A1}"/>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2D2C2A6A-8D52-4694-826D-16B380A5D458}"/>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5B197D1-C827-4F83-AB45-E4A905705CC9}"/>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0A8A7F4-DF4A-4DB4-8347-460FE77C90F4}"/>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6" name="フッター プレースホルダー 5">
            <a:extLst>
              <a:ext uri="{FF2B5EF4-FFF2-40B4-BE49-F238E27FC236}">
                <a16:creationId xmlns:a16="http://schemas.microsoft.com/office/drawing/2014/main" id="{BADB62FC-D172-47C7-BDAA-C9789DBE723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39F42A6-51DA-4E4B-B129-6F627CA23325}"/>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1610152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D94923E-6EB7-4BD2-9CDD-A20AA20676FD}"/>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BC6C4ED5-42FB-4832-B913-42B84559D7C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02DBE67A-28B5-4F35-9350-9663E28B286E}"/>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97FCCDB-4B5C-4816-8291-D3248AF34EF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A41E2AA3-947E-4319-A316-861CB9F3ED26}"/>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4F7956F-5B80-46FD-8C04-04514C98D479}"/>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8" name="フッター プレースホルダー 7">
            <a:extLst>
              <a:ext uri="{FF2B5EF4-FFF2-40B4-BE49-F238E27FC236}">
                <a16:creationId xmlns:a16="http://schemas.microsoft.com/office/drawing/2014/main" id="{94C860EE-EDE4-4EBA-B6E0-1C555677929D}"/>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3E16E06C-5E58-4027-A752-D8D2D0D706C5}"/>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394260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891B306-F70F-4877-9089-1837B6EEAB07}"/>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F0106155-A431-42EC-B937-08FFB4937997}"/>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4" name="フッター プレースホルダー 3">
            <a:extLst>
              <a:ext uri="{FF2B5EF4-FFF2-40B4-BE49-F238E27FC236}">
                <a16:creationId xmlns:a16="http://schemas.microsoft.com/office/drawing/2014/main" id="{1E506A82-B9E2-4D8C-9CAB-240730834BD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A58B93A5-284D-46CD-9F16-668EF9681DFA}"/>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462893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81A7F387-8122-48F8-87E6-82F078465FEC}"/>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3" name="フッター プレースホルダー 2">
            <a:extLst>
              <a:ext uri="{FF2B5EF4-FFF2-40B4-BE49-F238E27FC236}">
                <a16:creationId xmlns:a16="http://schemas.microsoft.com/office/drawing/2014/main" id="{AEC06E24-C137-48BE-B9BA-B07A0448BC3B}"/>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90814D6-8C71-4B66-A611-9AA005127B93}"/>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4093804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EF3B3E-280B-4B03-B8DE-7595391D9AE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53443C4-4729-4E26-AD1F-6FF5758E60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A2283B22-ADFE-45BB-868B-B2D2532A7A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97129EDB-711E-4507-B6E2-5B93B19F670A}"/>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6" name="フッター プレースホルダー 5">
            <a:extLst>
              <a:ext uri="{FF2B5EF4-FFF2-40B4-BE49-F238E27FC236}">
                <a16:creationId xmlns:a16="http://schemas.microsoft.com/office/drawing/2014/main" id="{DB0819D0-64B8-47EC-93FA-BD505522DC5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9715E72-F055-4F9C-A06B-92B778AF89CB}"/>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3206904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302DD7B-A06D-466B-94CB-84EEE9E887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EBAF3D5-BC0B-41B4-8337-E144B063CF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AA82272-875C-433B-921F-4C1EEA9C1D2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01CD9421-3FC9-4246-9D76-D21BB6F048E2}"/>
              </a:ext>
            </a:extLst>
          </p:cNvPr>
          <p:cNvSpPr>
            <a:spLocks noGrp="1"/>
          </p:cNvSpPr>
          <p:nvPr>
            <p:ph type="dt" sz="half" idx="10"/>
          </p:nvPr>
        </p:nvSpPr>
        <p:spPr/>
        <p:txBody>
          <a:bodyPr/>
          <a:lstStyle/>
          <a:p>
            <a:fld id="{6963F7C8-135A-497C-B2CC-3C504B61E003}" type="datetimeFigureOut">
              <a:rPr kumimoji="1" lang="ja-JP" altLang="en-US" smtClean="0"/>
              <a:t>2023/9/2</a:t>
            </a:fld>
            <a:endParaRPr kumimoji="1" lang="ja-JP" altLang="en-US"/>
          </a:p>
        </p:txBody>
      </p:sp>
      <p:sp>
        <p:nvSpPr>
          <p:cNvPr id="6" name="フッター プレースホルダー 5">
            <a:extLst>
              <a:ext uri="{FF2B5EF4-FFF2-40B4-BE49-F238E27FC236}">
                <a16:creationId xmlns:a16="http://schemas.microsoft.com/office/drawing/2014/main" id="{3CDF6A60-FF14-4476-94DA-778AC4A9F64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53F5561C-7A48-46C2-AEA7-BA8998264249}"/>
              </a:ext>
            </a:extLst>
          </p:cNvPr>
          <p:cNvSpPr>
            <a:spLocks noGrp="1"/>
          </p:cNvSpPr>
          <p:nvPr>
            <p:ph type="sldNum" sz="quarter" idx="12"/>
          </p:nvPr>
        </p:nvSpPr>
        <p:spPr/>
        <p:txBody>
          <a:body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162129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1B2C750C-3D6E-41E9-9E87-A8B6AFA6C7D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FBF8F52A-291D-440A-85A0-6C55166E0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695312A-CA67-4CC5-B631-BC2329EBCE1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63F7C8-135A-497C-B2CC-3C504B61E003}" type="datetimeFigureOut">
              <a:rPr kumimoji="1" lang="ja-JP" altLang="en-US" smtClean="0"/>
              <a:t>2023/9/2</a:t>
            </a:fld>
            <a:endParaRPr kumimoji="1" lang="ja-JP" altLang="en-US"/>
          </a:p>
        </p:txBody>
      </p:sp>
      <p:sp>
        <p:nvSpPr>
          <p:cNvPr id="5" name="フッター プレースホルダー 4">
            <a:extLst>
              <a:ext uri="{FF2B5EF4-FFF2-40B4-BE49-F238E27FC236}">
                <a16:creationId xmlns:a16="http://schemas.microsoft.com/office/drawing/2014/main" id="{1AA4012D-9B8E-45C2-9BFA-BBF9E76DE68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A02B64C8-FC8A-40B4-98F2-A6223C6F78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3DDC05-0815-4C7D-9AE9-4DEFE0B5DF9C}" type="slidenum">
              <a:rPr kumimoji="1" lang="ja-JP" altLang="en-US" smtClean="0"/>
              <a:t>‹#›</a:t>
            </a:fld>
            <a:endParaRPr kumimoji="1" lang="ja-JP" altLang="en-US"/>
          </a:p>
        </p:txBody>
      </p:sp>
    </p:spTree>
    <p:extLst>
      <p:ext uri="{BB962C8B-B14F-4D97-AF65-F5344CB8AC3E}">
        <p14:creationId xmlns:p14="http://schemas.microsoft.com/office/powerpoint/2010/main" val="1704656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kaihatuiinkai.jp/nesopuro/"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6">
                <a:lumMod val="20000"/>
                <a:lumOff val="80000"/>
              </a:schemeClr>
            </a:gs>
            <a:gs pos="83000">
              <a:schemeClr val="accent4">
                <a:lumMod val="20000"/>
                <a:lumOff val="80000"/>
              </a:schemeClr>
            </a:gs>
            <a:gs pos="100000">
              <a:schemeClr val="accent6">
                <a:lumMod val="40000"/>
                <a:lumOff val="60000"/>
              </a:schemeClr>
            </a:gs>
          </a:gsLst>
          <a:lin ang="5400000" scaled="1"/>
        </a:gradFill>
        <a:effectLst/>
      </p:bgPr>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F472964-F308-47E7-82BA-38B2BFAF4BA8}"/>
              </a:ext>
            </a:extLst>
          </p:cNvPr>
          <p:cNvSpPr>
            <a:spLocks noGrp="1"/>
          </p:cNvSpPr>
          <p:nvPr>
            <p:ph type="ctrTitle"/>
          </p:nvPr>
        </p:nvSpPr>
        <p:spPr>
          <a:xfrm>
            <a:off x="2724441" y="1391830"/>
            <a:ext cx="9260035" cy="3010237"/>
          </a:xfrm>
        </p:spPr>
        <p:txBody>
          <a:bodyPr anchor="ctr">
            <a:normAutofit fontScale="90000"/>
          </a:bodyPr>
          <a:lstStyle/>
          <a:p>
            <a:pPr algn="l"/>
            <a:r>
              <a:rPr lang="ja-JP" altLang="ja-JP" sz="4400" b="1" dirty="0"/>
              <a:t>『ねそプロ』</a:t>
            </a:r>
            <a:r>
              <a:rPr lang="ja-JP" altLang="en-US" sz="4400" b="1" dirty="0"/>
              <a:t>教材の使い方</a:t>
            </a:r>
            <a:br>
              <a:rPr lang="en-US" altLang="ja-JP" sz="4400" b="1" dirty="0"/>
            </a:br>
            <a:br>
              <a:rPr lang="en-US" altLang="ja-JP" sz="4400" b="1" dirty="0"/>
            </a:br>
            <a:r>
              <a:rPr lang="ja-JP" altLang="en-US" sz="8800" b="1" dirty="0"/>
              <a:t>ショッピングサイトを</a:t>
            </a:r>
            <a:r>
              <a:rPr lang="ja-JP" altLang="ja-JP" sz="8800" b="1" dirty="0"/>
              <a:t>作ろう</a:t>
            </a:r>
            <a:endParaRPr kumimoji="1" lang="ja-JP" altLang="en-US" sz="4400" dirty="0"/>
          </a:p>
        </p:txBody>
      </p:sp>
      <p:sp>
        <p:nvSpPr>
          <p:cNvPr id="3" name="字幕 2">
            <a:extLst>
              <a:ext uri="{FF2B5EF4-FFF2-40B4-BE49-F238E27FC236}">
                <a16:creationId xmlns:a16="http://schemas.microsoft.com/office/drawing/2014/main" id="{28577037-E612-42E4-BF74-E1370E82547D}"/>
              </a:ext>
            </a:extLst>
          </p:cNvPr>
          <p:cNvSpPr>
            <a:spLocks noGrp="1"/>
          </p:cNvSpPr>
          <p:nvPr>
            <p:ph type="subTitle" idx="1"/>
          </p:nvPr>
        </p:nvSpPr>
        <p:spPr>
          <a:xfrm>
            <a:off x="4125589" y="4999845"/>
            <a:ext cx="6028567" cy="1618407"/>
          </a:xfrm>
        </p:spPr>
        <p:txBody>
          <a:bodyPr>
            <a:normAutofit/>
          </a:bodyPr>
          <a:lstStyle/>
          <a:p>
            <a:pPr algn="r"/>
            <a:r>
              <a:rPr lang="ja-JP" altLang="en-US" sz="3200" dirty="0"/>
              <a:t>アプリ開発委員会</a:t>
            </a:r>
            <a:endParaRPr kumimoji="1" lang="en-US" altLang="ja-JP" sz="3200" dirty="0"/>
          </a:p>
          <a:p>
            <a:pPr algn="r"/>
            <a:r>
              <a:rPr kumimoji="1" lang="ja-JP" altLang="en-US" sz="3200" dirty="0"/>
              <a:t>奥田昌夫</a:t>
            </a:r>
          </a:p>
        </p:txBody>
      </p:sp>
      <p:pic>
        <p:nvPicPr>
          <p:cNvPr id="5" name="図 4">
            <a:extLst>
              <a:ext uri="{FF2B5EF4-FFF2-40B4-BE49-F238E27FC236}">
                <a16:creationId xmlns:a16="http://schemas.microsoft.com/office/drawing/2014/main" id="{07C4DC76-D97F-4A87-AB73-D4CA49B3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7807" y="2646433"/>
            <a:ext cx="1565134" cy="1565134"/>
          </a:xfrm>
          <a:prstGeom prst="rect">
            <a:avLst/>
          </a:prstGeom>
        </p:spPr>
      </p:pic>
    </p:spTree>
    <p:extLst>
      <p:ext uri="{BB962C8B-B14F-4D97-AF65-F5344CB8AC3E}">
        <p14:creationId xmlns:p14="http://schemas.microsoft.com/office/powerpoint/2010/main" val="34435483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ja-JP" altLang="en-US" sz="5400" b="1" dirty="0"/>
              <a:t>プログラム</a:t>
            </a:r>
            <a:r>
              <a:rPr lang="ja-JP" altLang="ja-JP" sz="5400" b="1" dirty="0"/>
              <a:t>を作ろう</a:t>
            </a:r>
            <a:r>
              <a:rPr lang="en-US" altLang="ja-JP" sz="5400" b="1" dirty="0"/>
              <a:t> - 3</a:t>
            </a:r>
            <a:endParaRPr kumimoji="1" lang="ja-JP" altLang="en-US" sz="5400" b="1" dirty="0"/>
          </a:p>
        </p:txBody>
      </p:sp>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4726076" y="1638034"/>
            <a:ext cx="7029307" cy="1698518"/>
          </a:xfrm>
        </p:spPr>
        <p:txBody>
          <a:bodyPr>
            <a:normAutofit/>
          </a:bodyPr>
          <a:lstStyle/>
          <a:p>
            <a:r>
              <a:rPr lang="ja-JP" altLang="en-US" sz="4400" dirty="0"/>
              <a:t>カートボタンのプログラムを作成します。</a:t>
            </a:r>
            <a:endParaRPr lang="en-US" altLang="ja-JP" sz="4400" dirty="0"/>
          </a:p>
        </p:txBody>
      </p:sp>
      <p:pic>
        <p:nvPicPr>
          <p:cNvPr id="7" name="図 6">
            <a:extLst>
              <a:ext uri="{FF2B5EF4-FFF2-40B4-BE49-F238E27FC236}">
                <a16:creationId xmlns:a16="http://schemas.microsoft.com/office/drawing/2014/main" id="{4698C6AC-7724-48C4-A669-0C8DB0902B7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8" name="図 7">
            <a:extLst>
              <a:ext uri="{FF2B5EF4-FFF2-40B4-BE49-F238E27FC236}">
                <a16:creationId xmlns:a16="http://schemas.microsoft.com/office/drawing/2014/main" id="{E780196F-B6C7-49FD-93B1-7C85E9EBD4A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517535" y="2085174"/>
            <a:ext cx="3696057" cy="2277101"/>
          </a:xfrm>
          <a:prstGeom prst="rect">
            <a:avLst/>
          </a:prstGeom>
        </p:spPr>
      </p:pic>
      <p:pic>
        <p:nvPicPr>
          <p:cNvPr id="10" name="図 9">
            <a:extLst>
              <a:ext uri="{FF2B5EF4-FFF2-40B4-BE49-F238E27FC236}">
                <a16:creationId xmlns:a16="http://schemas.microsoft.com/office/drawing/2014/main" id="{A1C76565-671E-4EF4-83AD-217CF891BF12}"/>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837030" y="3643762"/>
            <a:ext cx="1887051" cy="3080014"/>
          </a:xfrm>
          <a:prstGeom prst="rect">
            <a:avLst/>
          </a:prstGeom>
        </p:spPr>
      </p:pic>
      <p:sp>
        <p:nvSpPr>
          <p:cNvPr id="11" name="矢印: 右 10">
            <a:extLst>
              <a:ext uri="{FF2B5EF4-FFF2-40B4-BE49-F238E27FC236}">
                <a16:creationId xmlns:a16="http://schemas.microsoft.com/office/drawing/2014/main" id="{B4F2A851-BE38-467E-949B-5BACC8A3D656}"/>
              </a:ext>
            </a:extLst>
          </p:cNvPr>
          <p:cNvSpPr/>
          <p:nvPr/>
        </p:nvSpPr>
        <p:spPr>
          <a:xfrm>
            <a:off x="8033132" y="4713792"/>
            <a:ext cx="792087" cy="782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pic>
        <p:nvPicPr>
          <p:cNvPr id="12" name="図 11">
            <a:extLst>
              <a:ext uri="{FF2B5EF4-FFF2-40B4-BE49-F238E27FC236}">
                <a16:creationId xmlns:a16="http://schemas.microsoft.com/office/drawing/2014/main" id="{BCFE895D-D2E7-472A-A064-1AF3B198660B}"/>
              </a:ext>
            </a:extLst>
          </p:cNvPr>
          <p:cNvPicPr/>
          <p:nvPr/>
        </p:nvPicPr>
        <p:blipFill>
          <a:blip r:embed="rId5" cstate="print">
            <a:extLst>
              <a:ext uri="{28A0092B-C50C-407E-A947-70E740481C1C}">
                <a14:useLocalDpi xmlns:a14="http://schemas.microsoft.com/office/drawing/2010/main" val="0"/>
              </a:ext>
            </a:extLst>
          </a:blip>
          <a:stretch>
            <a:fillRect/>
          </a:stretch>
        </p:blipFill>
        <p:spPr>
          <a:xfrm>
            <a:off x="9134270" y="3556932"/>
            <a:ext cx="1887050" cy="3097187"/>
          </a:xfrm>
          <a:prstGeom prst="rect">
            <a:avLst/>
          </a:prstGeom>
        </p:spPr>
      </p:pic>
    </p:spTree>
    <p:extLst>
      <p:ext uri="{BB962C8B-B14F-4D97-AF65-F5344CB8AC3E}">
        <p14:creationId xmlns:p14="http://schemas.microsoft.com/office/powerpoint/2010/main" val="26012144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ja-JP" altLang="en-US" sz="5400" b="1" dirty="0"/>
              <a:t>作動確認</a:t>
            </a:r>
            <a:endParaRPr kumimoji="1" lang="ja-JP" altLang="en-US" sz="5400" b="1" dirty="0"/>
          </a:p>
        </p:txBody>
      </p:sp>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8020569" y="2111550"/>
            <a:ext cx="4100645" cy="3520130"/>
          </a:xfrm>
        </p:spPr>
        <p:style>
          <a:lnRef idx="1">
            <a:schemeClr val="accent4"/>
          </a:lnRef>
          <a:fillRef idx="2">
            <a:schemeClr val="accent4"/>
          </a:fillRef>
          <a:effectRef idx="1">
            <a:schemeClr val="accent4"/>
          </a:effectRef>
          <a:fontRef idx="minor">
            <a:schemeClr val="dk1"/>
          </a:fontRef>
        </p:style>
        <p:txBody>
          <a:bodyPr>
            <a:normAutofit/>
          </a:bodyPr>
          <a:lstStyle/>
          <a:p>
            <a:r>
              <a:rPr lang="ja-JP" altLang="en-US" sz="3600" dirty="0"/>
              <a:t>個数が増えるか、</a:t>
            </a:r>
            <a:endParaRPr lang="en-US" altLang="ja-JP" sz="3600" dirty="0"/>
          </a:p>
          <a:p>
            <a:r>
              <a:rPr lang="ja-JP" altLang="en-US" sz="3600" dirty="0"/>
              <a:t>マイナスの個数にならないか、</a:t>
            </a:r>
            <a:endParaRPr lang="en-US" altLang="ja-JP" sz="3600" dirty="0"/>
          </a:p>
          <a:p>
            <a:r>
              <a:rPr lang="ja-JP" altLang="en-US" sz="3600" dirty="0"/>
              <a:t>カートボタンで買い物できるか、</a:t>
            </a:r>
            <a:endParaRPr lang="en-US" altLang="ja-JP" sz="3600" dirty="0"/>
          </a:p>
          <a:p>
            <a:pPr marL="0" indent="0">
              <a:buNone/>
            </a:pPr>
            <a:r>
              <a:rPr lang="ja-JP" altLang="en-US" sz="3600" dirty="0"/>
              <a:t>を確認</a:t>
            </a:r>
            <a:endParaRPr lang="en-US" altLang="ja-JP" sz="3600" dirty="0"/>
          </a:p>
        </p:txBody>
      </p:sp>
      <p:pic>
        <p:nvPicPr>
          <p:cNvPr id="7" name="図 6">
            <a:extLst>
              <a:ext uri="{FF2B5EF4-FFF2-40B4-BE49-F238E27FC236}">
                <a16:creationId xmlns:a16="http://schemas.microsoft.com/office/drawing/2014/main" id="{04FC789F-130C-4FBE-96F1-8BB04236EB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8" name="図 7">
            <a:extLst>
              <a:ext uri="{FF2B5EF4-FFF2-40B4-BE49-F238E27FC236}">
                <a16:creationId xmlns:a16="http://schemas.microsoft.com/office/drawing/2014/main" id="{72368C14-6C50-48DB-9E12-9BADDF7EDD77}"/>
              </a:ext>
            </a:extLst>
          </p:cNvPr>
          <p:cNvPicPr/>
          <p:nvPr/>
        </p:nvPicPr>
        <p:blipFill>
          <a:blip r:embed="rId3"/>
          <a:stretch>
            <a:fillRect/>
          </a:stretch>
        </p:blipFill>
        <p:spPr>
          <a:xfrm>
            <a:off x="96424" y="1758314"/>
            <a:ext cx="7841851" cy="454848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8541406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234893"/>
            <a:ext cx="9839916" cy="1455796"/>
          </a:xfrm>
        </p:spPr>
        <p:txBody>
          <a:bodyPr>
            <a:normAutofit/>
          </a:bodyPr>
          <a:lstStyle/>
          <a:p>
            <a:r>
              <a:rPr lang="ja-JP" altLang="en-US" sz="4800" b="1" dirty="0"/>
              <a:t>となりの人のサイトで</a:t>
            </a:r>
            <a:br>
              <a:rPr lang="en-US" altLang="ja-JP" sz="4800" b="1" dirty="0"/>
            </a:br>
            <a:r>
              <a:rPr lang="ja-JP" altLang="en-US" sz="4800" b="1" dirty="0"/>
              <a:t>　　　　　「買い物しよう」</a:t>
            </a:r>
            <a:endParaRPr kumimoji="1" lang="ja-JP" altLang="en-US" sz="4800" b="1" dirty="0"/>
          </a:p>
        </p:txBody>
      </p:sp>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649048" y="1888621"/>
            <a:ext cx="11149140" cy="4819675"/>
          </a:xfrm>
        </p:spPr>
        <p:txBody>
          <a:bodyPr>
            <a:normAutofit fontScale="85000" lnSpcReduction="10000"/>
          </a:bodyPr>
          <a:lstStyle/>
          <a:p>
            <a:r>
              <a:rPr lang="ja-JP" altLang="en-US" sz="4700" b="1" dirty="0"/>
              <a:t>「ショッピングサイトを作ろう」のページ</a:t>
            </a:r>
            <a:endParaRPr lang="en-US" altLang="ja-JP" sz="4700" b="1" dirty="0"/>
          </a:p>
          <a:p>
            <a:pPr marL="0" indent="0">
              <a:buNone/>
            </a:pPr>
            <a:r>
              <a:rPr lang="ja-JP" altLang="en-US" sz="4400" dirty="0"/>
              <a:t>　となりの人と「</a:t>
            </a:r>
            <a:r>
              <a:rPr lang="ja-JP" altLang="en-US" sz="4400" b="1" dirty="0"/>
              <a:t>接続先アドレス</a:t>
            </a:r>
            <a:r>
              <a:rPr lang="ja-JP" altLang="en-US" sz="4400" dirty="0"/>
              <a:t>」を</a:t>
            </a:r>
            <a:r>
              <a:rPr lang="ja-JP" altLang="en-US" sz="4400" b="1" dirty="0"/>
              <a:t>同じ値</a:t>
            </a:r>
            <a:r>
              <a:rPr lang="ja-JP" altLang="en-US" sz="4400" dirty="0"/>
              <a:t>にする。</a:t>
            </a:r>
            <a:endParaRPr lang="en-US" altLang="ja-JP" sz="4400" dirty="0"/>
          </a:p>
          <a:p>
            <a:pPr marL="0" indent="0">
              <a:buNone/>
            </a:pPr>
            <a:r>
              <a:rPr lang="ja-JP" altLang="en-US" sz="4400" dirty="0"/>
              <a:t> </a:t>
            </a:r>
            <a:r>
              <a:rPr lang="ja-JP" altLang="en-US" sz="4400" b="1" dirty="0"/>
              <a:t>「実行」ボタン</a:t>
            </a:r>
            <a:r>
              <a:rPr lang="ja-JP" altLang="en-US" sz="4400" dirty="0"/>
              <a:t>を押す。</a:t>
            </a:r>
          </a:p>
          <a:p>
            <a:pPr marL="0" indent="0">
              <a:buNone/>
            </a:pPr>
            <a:r>
              <a:rPr lang="ja-JP" altLang="en-US" sz="4400" dirty="0"/>
              <a:t>　→接続先アドレスにサイトが出店されます。</a:t>
            </a:r>
          </a:p>
          <a:p>
            <a:pPr marL="0" indent="0">
              <a:buNone/>
            </a:pPr>
            <a:endParaRPr lang="en-US" altLang="ja-JP" sz="4400" dirty="0"/>
          </a:p>
          <a:p>
            <a:r>
              <a:rPr lang="ja-JP" altLang="en-US" sz="4400" b="1" dirty="0"/>
              <a:t>「ショッピングサイトで買い物しよう」のページ</a:t>
            </a:r>
            <a:endParaRPr lang="en-US" altLang="ja-JP" sz="4400" b="1" dirty="0"/>
          </a:p>
          <a:p>
            <a:pPr marL="0" indent="0">
              <a:buNone/>
            </a:pPr>
            <a:r>
              <a:rPr lang="ja-JP" altLang="en-US" sz="4400" dirty="0"/>
              <a:t>　となりの人と「</a:t>
            </a:r>
            <a:r>
              <a:rPr lang="ja-JP" altLang="en-US" sz="4400" b="1" dirty="0"/>
              <a:t>接続先アドレス</a:t>
            </a:r>
            <a:r>
              <a:rPr lang="ja-JP" altLang="en-US" sz="4400" dirty="0"/>
              <a:t>」を</a:t>
            </a:r>
            <a:r>
              <a:rPr lang="ja-JP" altLang="en-US" sz="4400" b="1" dirty="0"/>
              <a:t>同じ値</a:t>
            </a:r>
            <a:r>
              <a:rPr lang="ja-JP" altLang="en-US" sz="4400" dirty="0"/>
              <a:t>にする。</a:t>
            </a:r>
            <a:endParaRPr lang="en-US" altLang="ja-JP" sz="4400" dirty="0"/>
          </a:p>
          <a:p>
            <a:pPr marL="0" indent="0">
              <a:buNone/>
            </a:pPr>
            <a:r>
              <a:rPr lang="ja-JP" altLang="en-US" sz="4400" dirty="0"/>
              <a:t> </a:t>
            </a:r>
            <a:r>
              <a:rPr lang="ja-JP" altLang="en-US" sz="4400" b="1" dirty="0"/>
              <a:t>「最新情報」ボタン</a:t>
            </a:r>
            <a:r>
              <a:rPr lang="ja-JP" altLang="en-US" sz="4400" dirty="0"/>
              <a:t>を押す。</a:t>
            </a:r>
            <a:endParaRPr lang="en-US" altLang="ja-JP" sz="4400" dirty="0"/>
          </a:p>
          <a:p>
            <a:pPr marL="0" indent="0">
              <a:buNone/>
            </a:pPr>
            <a:endParaRPr lang="ja-JP" altLang="en-US" sz="4400" dirty="0"/>
          </a:p>
          <a:p>
            <a:endParaRPr lang="en-US" altLang="ja-JP" sz="4400" dirty="0"/>
          </a:p>
        </p:txBody>
      </p:sp>
      <p:pic>
        <p:nvPicPr>
          <p:cNvPr id="8" name="図 7">
            <a:extLst>
              <a:ext uri="{FF2B5EF4-FFF2-40B4-BE49-F238E27FC236}">
                <a16:creationId xmlns:a16="http://schemas.microsoft.com/office/drawing/2014/main" id="{21081B50-E17A-4182-AB5F-E1E604AD0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spTree>
    <p:extLst>
      <p:ext uri="{BB962C8B-B14F-4D97-AF65-F5344CB8AC3E}">
        <p14:creationId xmlns:p14="http://schemas.microsoft.com/office/powerpoint/2010/main" val="16914494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234893"/>
            <a:ext cx="9839916" cy="1455796"/>
          </a:xfrm>
        </p:spPr>
        <p:txBody>
          <a:bodyPr>
            <a:normAutofit fontScale="90000"/>
          </a:bodyPr>
          <a:lstStyle/>
          <a:p>
            <a:r>
              <a:rPr lang="ja-JP" altLang="en-US" sz="5400" b="1" dirty="0"/>
              <a:t>となりの人のサイトで</a:t>
            </a:r>
            <a:br>
              <a:rPr lang="en-US" altLang="ja-JP" sz="5400" b="1" dirty="0"/>
            </a:br>
            <a:r>
              <a:rPr lang="ja-JP" altLang="en-US" sz="5400" b="1" dirty="0"/>
              <a:t>　　　　　「買い物しよう」</a:t>
            </a:r>
            <a:endParaRPr kumimoji="1" lang="ja-JP" altLang="en-US" sz="5400" b="1" dirty="0"/>
          </a:p>
        </p:txBody>
      </p:sp>
      <p:pic>
        <p:nvPicPr>
          <p:cNvPr id="8" name="図 7">
            <a:extLst>
              <a:ext uri="{FF2B5EF4-FFF2-40B4-BE49-F238E27FC236}">
                <a16:creationId xmlns:a16="http://schemas.microsoft.com/office/drawing/2014/main" id="{21081B50-E17A-4182-AB5F-E1E604AD0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7" name="図 6">
            <a:extLst>
              <a:ext uri="{FF2B5EF4-FFF2-40B4-BE49-F238E27FC236}">
                <a16:creationId xmlns:a16="http://schemas.microsoft.com/office/drawing/2014/main" id="{A336A6F1-CEA8-4E39-B1C3-3D27D0AC96CC}"/>
              </a:ext>
            </a:extLst>
          </p:cNvPr>
          <p:cNvPicPr/>
          <p:nvPr/>
        </p:nvPicPr>
        <p:blipFill>
          <a:blip r:embed="rId3"/>
          <a:stretch>
            <a:fillRect/>
          </a:stretch>
        </p:blipFill>
        <p:spPr>
          <a:xfrm>
            <a:off x="6607713" y="3309359"/>
            <a:ext cx="5344223" cy="3194107"/>
          </a:xfrm>
          <a:prstGeom prst="rect">
            <a:avLst/>
          </a:prstGeom>
          <a:ln>
            <a:noFill/>
          </a:ln>
          <a:effectLst>
            <a:outerShdw blurRad="190500" algn="tl" rotWithShape="0">
              <a:srgbClr val="000000">
                <a:alpha val="70000"/>
              </a:srgbClr>
            </a:outerShdw>
          </a:effectLst>
        </p:spPr>
      </p:pic>
      <p:pic>
        <p:nvPicPr>
          <p:cNvPr id="9" name="図 8">
            <a:extLst>
              <a:ext uri="{FF2B5EF4-FFF2-40B4-BE49-F238E27FC236}">
                <a16:creationId xmlns:a16="http://schemas.microsoft.com/office/drawing/2014/main" id="{49800FA4-8B5F-4969-A96F-441FF0C4F12B}"/>
              </a:ext>
            </a:extLst>
          </p:cNvPr>
          <p:cNvPicPr/>
          <p:nvPr/>
        </p:nvPicPr>
        <p:blipFill>
          <a:blip r:embed="rId4"/>
          <a:stretch>
            <a:fillRect/>
          </a:stretch>
        </p:blipFill>
        <p:spPr>
          <a:xfrm>
            <a:off x="358478" y="3300441"/>
            <a:ext cx="5522205" cy="3203025"/>
          </a:xfrm>
          <a:prstGeom prst="rect">
            <a:avLst/>
          </a:prstGeom>
          <a:ln>
            <a:noFill/>
          </a:ln>
          <a:effectLst>
            <a:outerShdw blurRad="190500" algn="tl" rotWithShape="0">
              <a:srgbClr val="000000">
                <a:alpha val="70000"/>
              </a:srgbClr>
            </a:outerShdw>
          </a:effectLst>
        </p:spPr>
      </p:pic>
      <p:sp>
        <p:nvSpPr>
          <p:cNvPr id="5" name="矢印: 右 4">
            <a:extLst>
              <a:ext uri="{FF2B5EF4-FFF2-40B4-BE49-F238E27FC236}">
                <a16:creationId xmlns:a16="http://schemas.microsoft.com/office/drawing/2014/main" id="{4D988CDB-5942-451F-BEAD-87E70AEC14B9}"/>
              </a:ext>
            </a:extLst>
          </p:cNvPr>
          <p:cNvSpPr/>
          <p:nvPr/>
        </p:nvSpPr>
        <p:spPr>
          <a:xfrm rot="5924329">
            <a:off x="4567602" y="2802828"/>
            <a:ext cx="1443023" cy="445205"/>
          </a:xfrm>
          <a:prstGeom prst="rightArrow">
            <a:avLst>
              <a:gd name="adj1" fmla="val 50000"/>
              <a:gd name="adj2" fmla="val 7303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矢印: 右 10">
            <a:extLst>
              <a:ext uri="{FF2B5EF4-FFF2-40B4-BE49-F238E27FC236}">
                <a16:creationId xmlns:a16="http://schemas.microsoft.com/office/drawing/2014/main" id="{82A20ABC-D861-473F-850B-52C8F84A4DA5}"/>
              </a:ext>
            </a:extLst>
          </p:cNvPr>
          <p:cNvSpPr/>
          <p:nvPr/>
        </p:nvSpPr>
        <p:spPr>
          <a:xfrm rot="3976910">
            <a:off x="9992257" y="2805980"/>
            <a:ext cx="1443023" cy="445205"/>
          </a:xfrm>
          <a:prstGeom prst="rightArrow">
            <a:avLst>
              <a:gd name="adj1" fmla="val 50000"/>
              <a:gd name="adj2" fmla="val 73034"/>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コンテンツ プレースホルダー 3">
            <a:extLst>
              <a:ext uri="{FF2B5EF4-FFF2-40B4-BE49-F238E27FC236}">
                <a16:creationId xmlns:a16="http://schemas.microsoft.com/office/drawing/2014/main" id="{A5933D5E-9EB2-48B9-A69C-9A81EF66D98A}"/>
              </a:ext>
            </a:extLst>
          </p:cNvPr>
          <p:cNvSpPr>
            <a:spLocks noGrp="1"/>
          </p:cNvSpPr>
          <p:nvPr>
            <p:ph idx="1"/>
          </p:nvPr>
        </p:nvSpPr>
        <p:spPr>
          <a:xfrm>
            <a:off x="2734654" y="1825625"/>
            <a:ext cx="8619146" cy="609926"/>
          </a:xfrm>
        </p:spPr>
        <p:style>
          <a:lnRef idx="1">
            <a:schemeClr val="accent4"/>
          </a:lnRef>
          <a:fillRef idx="2">
            <a:schemeClr val="accent4"/>
          </a:fillRef>
          <a:effectRef idx="1">
            <a:schemeClr val="accent4"/>
          </a:effectRef>
          <a:fontRef idx="minor">
            <a:schemeClr val="dk1"/>
          </a:fontRef>
        </p:style>
        <p:txBody>
          <a:bodyPr>
            <a:normAutofit/>
          </a:bodyPr>
          <a:lstStyle/>
          <a:p>
            <a:r>
              <a:rPr lang="ja-JP" altLang="en-US" sz="3200" dirty="0"/>
              <a:t>「接続先アドレス」を</a:t>
            </a:r>
            <a:r>
              <a:rPr lang="ja-JP" altLang="en-US" sz="3200" b="1" dirty="0"/>
              <a:t>同じ値</a:t>
            </a:r>
            <a:r>
              <a:rPr lang="ja-JP" altLang="en-US" sz="3200" dirty="0"/>
              <a:t>にする</a:t>
            </a:r>
            <a:endParaRPr lang="en-US" altLang="ja-JP" sz="3200" dirty="0"/>
          </a:p>
        </p:txBody>
      </p:sp>
      <p:sp>
        <p:nvSpPr>
          <p:cNvPr id="13" name="吹き出し: 下矢印 12">
            <a:extLst>
              <a:ext uri="{FF2B5EF4-FFF2-40B4-BE49-F238E27FC236}">
                <a16:creationId xmlns:a16="http://schemas.microsoft.com/office/drawing/2014/main" id="{C5B4ACFE-D8D1-4042-8734-506857093A08}"/>
              </a:ext>
            </a:extLst>
          </p:cNvPr>
          <p:cNvSpPr/>
          <p:nvPr/>
        </p:nvSpPr>
        <p:spPr>
          <a:xfrm>
            <a:off x="2341548" y="2837204"/>
            <a:ext cx="2471916" cy="869204"/>
          </a:xfrm>
          <a:prstGeom prst="downArrowCallou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r>
              <a:rPr kumimoji="1" lang="ja-JP" altLang="en-US" sz="2400" b="1" dirty="0"/>
              <a:t>「実行」を押す</a:t>
            </a:r>
          </a:p>
        </p:txBody>
      </p:sp>
      <p:sp>
        <p:nvSpPr>
          <p:cNvPr id="15" name="吹き出し: 上矢印 14">
            <a:extLst>
              <a:ext uri="{FF2B5EF4-FFF2-40B4-BE49-F238E27FC236}">
                <a16:creationId xmlns:a16="http://schemas.microsoft.com/office/drawing/2014/main" id="{9F3B2D6A-133E-4B74-8C1F-4DBFF036F681}"/>
              </a:ext>
            </a:extLst>
          </p:cNvPr>
          <p:cNvSpPr/>
          <p:nvPr/>
        </p:nvSpPr>
        <p:spPr>
          <a:xfrm>
            <a:off x="9614088" y="3883377"/>
            <a:ext cx="2039972" cy="769122"/>
          </a:xfrm>
          <a:prstGeom prst="upArrowCallout">
            <a:avLst/>
          </a:prstGeom>
        </p:spPr>
        <p:style>
          <a:lnRef idx="1">
            <a:schemeClr val="accent4"/>
          </a:lnRef>
          <a:fillRef idx="2">
            <a:schemeClr val="accent4"/>
          </a:fillRef>
          <a:effectRef idx="1">
            <a:schemeClr val="accent4"/>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solidFill>
                  <a:schemeClr val="dk1"/>
                </a:solidFill>
              </a:rPr>
              <a:t>「最新情報」</a:t>
            </a:r>
          </a:p>
        </p:txBody>
      </p:sp>
    </p:spTree>
    <p:extLst>
      <p:ext uri="{BB962C8B-B14F-4D97-AF65-F5344CB8AC3E}">
        <p14:creationId xmlns:p14="http://schemas.microsoft.com/office/powerpoint/2010/main" val="3085187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234893"/>
            <a:ext cx="9839916" cy="1455796"/>
          </a:xfrm>
        </p:spPr>
        <p:txBody>
          <a:bodyPr>
            <a:normAutofit/>
          </a:bodyPr>
          <a:lstStyle/>
          <a:p>
            <a:r>
              <a:rPr lang="ja-JP" altLang="en-US" sz="5400" b="1" dirty="0"/>
              <a:t>売れる商品はなに？</a:t>
            </a:r>
            <a:endParaRPr kumimoji="1" lang="ja-JP" altLang="en-US" sz="5400" b="1" dirty="0"/>
          </a:p>
        </p:txBody>
      </p:sp>
      <p:pic>
        <p:nvPicPr>
          <p:cNvPr id="8" name="図 7">
            <a:extLst>
              <a:ext uri="{FF2B5EF4-FFF2-40B4-BE49-F238E27FC236}">
                <a16:creationId xmlns:a16="http://schemas.microsoft.com/office/drawing/2014/main" id="{21081B50-E17A-4182-AB5F-E1E604AD06C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sp>
        <p:nvSpPr>
          <p:cNvPr id="4" name="コンテンツ プレースホルダー 3">
            <a:extLst>
              <a:ext uri="{FF2B5EF4-FFF2-40B4-BE49-F238E27FC236}">
                <a16:creationId xmlns:a16="http://schemas.microsoft.com/office/drawing/2014/main" id="{A5933D5E-9EB2-48B9-A69C-9A81EF66D98A}"/>
              </a:ext>
            </a:extLst>
          </p:cNvPr>
          <p:cNvSpPr>
            <a:spLocks noGrp="1"/>
          </p:cNvSpPr>
          <p:nvPr>
            <p:ph idx="1"/>
          </p:nvPr>
        </p:nvSpPr>
        <p:spPr>
          <a:xfrm>
            <a:off x="856070" y="1690689"/>
            <a:ext cx="10479860" cy="529158"/>
          </a:xfrm>
        </p:spPr>
        <p:style>
          <a:lnRef idx="1">
            <a:schemeClr val="accent4"/>
          </a:lnRef>
          <a:fillRef idx="2">
            <a:schemeClr val="accent4"/>
          </a:fillRef>
          <a:effectRef idx="1">
            <a:schemeClr val="accent4"/>
          </a:effectRef>
          <a:fontRef idx="minor">
            <a:schemeClr val="dk1"/>
          </a:fontRef>
        </p:style>
        <p:txBody>
          <a:bodyPr>
            <a:normAutofit lnSpcReduction="10000"/>
          </a:bodyPr>
          <a:lstStyle/>
          <a:p>
            <a:r>
              <a:rPr lang="ja-JP" altLang="en-US" sz="3200" dirty="0"/>
              <a:t>「売り上げランキングを見よう」のページを表示する</a:t>
            </a:r>
            <a:endParaRPr lang="en-US" altLang="ja-JP" sz="3200" dirty="0"/>
          </a:p>
        </p:txBody>
      </p:sp>
      <p:pic>
        <p:nvPicPr>
          <p:cNvPr id="3" name="図 2">
            <a:extLst>
              <a:ext uri="{FF2B5EF4-FFF2-40B4-BE49-F238E27FC236}">
                <a16:creationId xmlns:a16="http://schemas.microsoft.com/office/drawing/2014/main" id="{D2963639-B6CD-459A-9437-DB6FAC5CD19A}"/>
              </a:ext>
            </a:extLst>
          </p:cNvPr>
          <p:cNvPicPr>
            <a:picLocks noChangeAspect="1"/>
          </p:cNvPicPr>
          <p:nvPr/>
        </p:nvPicPr>
        <p:blipFill>
          <a:blip r:embed="rId3"/>
          <a:stretch>
            <a:fillRect/>
          </a:stretch>
        </p:blipFill>
        <p:spPr>
          <a:xfrm>
            <a:off x="485521" y="2415265"/>
            <a:ext cx="4830105" cy="2799062"/>
          </a:xfrm>
          <a:prstGeom prst="rect">
            <a:avLst/>
          </a:prstGeom>
          <a:ln>
            <a:noFill/>
          </a:ln>
          <a:effectLst>
            <a:outerShdw blurRad="190500" algn="tl" rotWithShape="0">
              <a:srgbClr val="000000">
                <a:alpha val="70000"/>
              </a:srgbClr>
            </a:outerShdw>
          </a:effectLst>
        </p:spPr>
      </p:pic>
      <p:pic>
        <p:nvPicPr>
          <p:cNvPr id="6" name="図 5">
            <a:extLst>
              <a:ext uri="{FF2B5EF4-FFF2-40B4-BE49-F238E27FC236}">
                <a16:creationId xmlns:a16="http://schemas.microsoft.com/office/drawing/2014/main" id="{7E09DF39-A1DC-4F44-AD00-B0C6162CA2C4}"/>
              </a:ext>
            </a:extLst>
          </p:cNvPr>
          <p:cNvPicPr>
            <a:picLocks noChangeAspect="1"/>
          </p:cNvPicPr>
          <p:nvPr/>
        </p:nvPicPr>
        <p:blipFill>
          <a:blip r:embed="rId4"/>
          <a:stretch>
            <a:fillRect/>
          </a:stretch>
        </p:blipFill>
        <p:spPr>
          <a:xfrm>
            <a:off x="6840895" y="2401538"/>
            <a:ext cx="3617057" cy="2812789"/>
          </a:xfrm>
          <a:prstGeom prst="rect">
            <a:avLst/>
          </a:prstGeom>
          <a:ln>
            <a:noFill/>
          </a:ln>
          <a:effectLst>
            <a:outerShdw blurRad="190500" algn="tl" rotWithShape="0">
              <a:srgbClr val="000000">
                <a:alpha val="70000"/>
              </a:srgbClr>
            </a:outerShdw>
          </a:effectLst>
        </p:spPr>
      </p:pic>
      <p:pic>
        <p:nvPicPr>
          <p:cNvPr id="10" name="図 9">
            <a:extLst>
              <a:ext uri="{FF2B5EF4-FFF2-40B4-BE49-F238E27FC236}">
                <a16:creationId xmlns:a16="http://schemas.microsoft.com/office/drawing/2014/main" id="{07DC9B93-A267-4AF9-8419-D73C0D45AECD}"/>
              </a:ext>
            </a:extLst>
          </p:cNvPr>
          <p:cNvPicPr>
            <a:picLocks noChangeAspect="1"/>
          </p:cNvPicPr>
          <p:nvPr/>
        </p:nvPicPr>
        <p:blipFill>
          <a:blip r:embed="rId5"/>
          <a:stretch>
            <a:fillRect/>
          </a:stretch>
        </p:blipFill>
        <p:spPr>
          <a:xfrm>
            <a:off x="485521" y="5409409"/>
            <a:ext cx="10695960" cy="289718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026932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1812615" y="365125"/>
            <a:ext cx="10276885" cy="1325563"/>
          </a:xfrm>
        </p:spPr>
        <p:txBody>
          <a:bodyPr>
            <a:noAutofit/>
          </a:bodyPr>
          <a:lstStyle/>
          <a:p>
            <a:r>
              <a:rPr lang="ja-JP" altLang="en-US" b="1" dirty="0"/>
              <a:t>ショッピングサイトに</a:t>
            </a:r>
            <a:r>
              <a:rPr kumimoji="1" lang="ja-JP" altLang="en-US" b="1" dirty="0"/>
              <a:t>ついて考えよう</a:t>
            </a:r>
          </a:p>
        </p:txBody>
      </p:sp>
      <p:sp>
        <p:nvSpPr>
          <p:cNvPr id="10" name="コンテンツ プレースホルダー 9">
            <a:extLst>
              <a:ext uri="{FF2B5EF4-FFF2-40B4-BE49-F238E27FC236}">
                <a16:creationId xmlns:a16="http://schemas.microsoft.com/office/drawing/2014/main" id="{5E3E7D5D-E913-4F04-9CA1-7EA7B7E199F7}"/>
              </a:ext>
            </a:extLst>
          </p:cNvPr>
          <p:cNvSpPr>
            <a:spLocks noGrp="1"/>
          </p:cNvSpPr>
          <p:nvPr>
            <p:ph idx="1"/>
          </p:nvPr>
        </p:nvSpPr>
        <p:spPr>
          <a:xfrm>
            <a:off x="838200" y="1690688"/>
            <a:ext cx="10515600" cy="5041885"/>
          </a:xfrm>
        </p:spPr>
        <p:txBody>
          <a:bodyPr>
            <a:normAutofit/>
          </a:bodyPr>
          <a:lstStyle/>
          <a:p>
            <a:pPr marL="0" indent="0">
              <a:buNone/>
            </a:pPr>
            <a:r>
              <a:rPr lang="ja-JP" altLang="en-US" sz="3600" dirty="0"/>
              <a:t>ショッピングサイトの</a:t>
            </a:r>
            <a:r>
              <a:rPr lang="ja-JP" altLang="en-US" sz="3600" b="1" dirty="0"/>
              <a:t>利点</a:t>
            </a:r>
            <a:r>
              <a:rPr lang="ja-JP" altLang="en-US" sz="3600" dirty="0"/>
              <a:t>（便利なこと）</a:t>
            </a:r>
            <a:endParaRPr lang="en-US" altLang="ja-JP" sz="3600" dirty="0"/>
          </a:p>
          <a:p>
            <a:r>
              <a:rPr lang="ja-JP" altLang="en-US" sz="3600" dirty="0"/>
              <a:t>　</a:t>
            </a:r>
            <a:endParaRPr lang="en-US" altLang="ja-JP" sz="3600" dirty="0"/>
          </a:p>
          <a:p>
            <a:r>
              <a:rPr lang="ja-JP" altLang="en-US" sz="3600" dirty="0"/>
              <a:t>　</a:t>
            </a:r>
            <a:endParaRPr lang="en-US" altLang="ja-JP" sz="3600" dirty="0"/>
          </a:p>
          <a:p>
            <a:r>
              <a:rPr lang="ja-JP" altLang="en-US" sz="3600" dirty="0"/>
              <a:t>　</a:t>
            </a:r>
            <a:endParaRPr lang="en-US" altLang="ja-JP" sz="3600" dirty="0"/>
          </a:p>
          <a:p>
            <a:pPr marL="0" indent="0">
              <a:buNone/>
            </a:pPr>
            <a:r>
              <a:rPr lang="ja-JP" altLang="ja-JP" sz="3600" dirty="0"/>
              <a:t>ショッピングサイトを利用するときの</a:t>
            </a:r>
            <a:r>
              <a:rPr lang="ja-JP" altLang="ja-JP" sz="3600" b="1" dirty="0"/>
              <a:t>注意点 </a:t>
            </a:r>
            <a:r>
              <a:rPr lang="ja-JP" altLang="en-US" sz="3600" b="1" dirty="0"/>
              <a:t>　</a:t>
            </a:r>
            <a:endParaRPr lang="en-US" altLang="ja-JP" sz="3600" b="1" dirty="0"/>
          </a:p>
          <a:p>
            <a:r>
              <a:rPr lang="ja-JP" altLang="en-US" sz="3600" dirty="0"/>
              <a:t>　</a:t>
            </a:r>
            <a:endParaRPr lang="en-US" altLang="ja-JP" sz="3600" dirty="0"/>
          </a:p>
          <a:p>
            <a:r>
              <a:rPr lang="ja-JP" altLang="en-US" sz="3600" dirty="0"/>
              <a:t>　</a:t>
            </a:r>
            <a:endParaRPr lang="en-US" altLang="ja-JP" sz="3600" dirty="0"/>
          </a:p>
          <a:p>
            <a:r>
              <a:rPr lang="ja-JP" altLang="en-US" sz="3600" dirty="0"/>
              <a:t>　</a:t>
            </a:r>
          </a:p>
        </p:txBody>
      </p:sp>
      <p:pic>
        <p:nvPicPr>
          <p:cNvPr id="5" name="図 4">
            <a:extLst>
              <a:ext uri="{FF2B5EF4-FFF2-40B4-BE49-F238E27FC236}">
                <a16:creationId xmlns:a16="http://schemas.microsoft.com/office/drawing/2014/main" id="{3410EC38-28B8-4C5D-96A7-FB3F60111D5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spTree>
    <p:extLst>
      <p:ext uri="{BB962C8B-B14F-4D97-AF65-F5344CB8AC3E}">
        <p14:creationId xmlns:p14="http://schemas.microsoft.com/office/powerpoint/2010/main" val="32958536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en-US" altLang="ja-JP" sz="5400" b="1" dirty="0"/>
              <a:t>『</a:t>
            </a:r>
            <a:r>
              <a:rPr lang="ja-JP" altLang="en-US" sz="5400" b="1" dirty="0"/>
              <a:t>ねそプロ</a:t>
            </a:r>
            <a:r>
              <a:rPr lang="en-US" altLang="ja-JP" sz="5400" b="1" dirty="0"/>
              <a:t>』</a:t>
            </a:r>
            <a:r>
              <a:rPr lang="ja-JP" altLang="en-US" sz="5400" b="1" dirty="0"/>
              <a:t>サイトの表示</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20391" y="1844984"/>
            <a:ext cx="11193982" cy="3576679"/>
          </a:xfrm>
        </p:spPr>
        <p:txBody>
          <a:bodyPr>
            <a:normAutofit/>
          </a:bodyPr>
          <a:lstStyle/>
          <a:p>
            <a:pPr marL="0" indent="0">
              <a:buNone/>
            </a:pPr>
            <a:r>
              <a:rPr lang="en-US" altLang="ja-JP" sz="3600" dirty="0"/>
              <a:t>『</a:t>
            </a:r>
            <a:r>
              <a:rPr lang="ja-JP" altLang="en-US" sz="3600" b="1" dirty="0"/>
              <a:t>ねそプロ</a:t>
            </a:r>
            <a:r>
              <a:rPr lang="en-US" altLang="ja-JP" sz="3600" dirty="0"/>
              <a:t>』 </a:t>
            </a:r>
            <a:r>
              <a:rPr lang="ja-JP" altLang="en-US" sz="3600" dirty="0"/>
              <a:t>を</a:t>
            </a:r>
            <a:r>
              <a:rPr lang="en-US" altLang="ja-JP" sz="3600" dirty="0"/>
              <a:t>Google</a:t>
            </a:r>
            <a:r>
              <a:rPr lang="ja-JP" altLang="en-US" sz="3600" dirty="0"/>
              <a:t>から検索</a:t>
            </a:r>
            <a:endParaRPr lang="en-US" altLang="ja-JP" sz="3600" dirty="0"/>
          </a:p>
          <a:p>
            <a:pPr marL="0" indent="0">
              <a:buNone/>
            </a:pPr>
            <a:r>
              <a:rPr lang="ja-JP" altLang="en-US" sz="3600" dirty="0"/>
              <a:t>または、</a:t>
            </a:r>
            <a:r>
              <a:rPr lang="en-US" altLang="ja-JP" sz="3600" dirty="0"/>
              <a:t>URL</a:t>
            </a:r>
            <a:r>
              <a:rPr lang="ja-JP" altLang="en-US" sz="3600" dirty="0"/>
              <a:t>を入力</a:t>
            </a:r>
            <a:endParaRPr lang="en-US" altLang="ja-JP" sz="3600" dirty="0"/>
          </a:p>
          <a:p>
            <a:pPr marL="0" indent="0">
              <a:buNone/>
            </a:pPr>
            <a:r>
              <a:rPr lang="en-US" altLang="ja-JP" sz="3600" dirty="0">
                <a:hlinkClick r:id="rId2"/>
              </a:rPr>
              <a:t>https://kaihatuiinkai.jp/nesopuro/</a:t>
            </a:r>
            <a:endParaRPr lang="en-US" altLang="ja-JP" sz="3600" dirty="0"/>
          </a:p>
          <a:p>
            <a:pPr marL="0" indent="0">
              <a:buNone/>
            </a:pPr>
            <a:endParaRPr lang="en-US" altLang="ja-JP" sz="3600" dirty="0"/>
          </a:p>
          <a:p>
            <a:pPr marL="0" indent="0">
              <a:buNone/>
            </a:pPr>
            <a:endParaRPr kumimoji="1" lang="en-US" altLang="ja-JP" sz="3600" dirty="0"/>
          </a:p>
        </p:txBody>
      </p:sp>
      <p:pic>
        <p:nvPicPr>
          <p:cNvPr id="5" name="図 4">
            <a:extLst>
              <a:ext uri="{FF2B5EF4-FFF2-40B4-BE49-F238E27FC236}">
                <a16:creationId xmlns:a16="http://schemas.microsoft.com/office/drawing/2014/main" id="{7A53C280-0245-42D7-AF2C-34B475FD4EA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8" y="365125"/>
            <a:ext cx="1098832" cy="1098832"/>
          </a:xfrm>
          <a:prstGeom prst="rect">
            <a:avLst/>
          </a:prstGeom>
        </p:spPr>
      </p:pic>
      <p:pic>
        <p:nvPicPr>
          <p:cNvPr id="4" name="図 3">
            <a:extLst>
              <a:ext uri="{FF2B5EF4-FFF2-40B4-BE49-F238E27FC236}">
                <a16:creationId xmlns:a16="http://schemas.microsoft.com/office/drawing/2014/main" id="{0EFA1E53-9E04-49F8-8342-908A38B7B0B7}"/>
              </a:ext>
            </a:extLst>
          </p:cNvPr>
          <p:cNvPicPr>
            <a:picLocks noChangeAspect="1"/>
          </p:cNvPicPr>
          <p:nvPr/>
        </p:nvPicPr>
        <p:blipFill>
          <a:blip r:embed="rId4"/>
          <a:stretch>
            <a:fillRect/>
          </a:stretch>
        </p:blipFill>
        <p:spPr>
          <a:xfrm>
            <a:off x="1683144" y="3951032"/>
            <a:ext cx="8162166" cy="404341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4490640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kumimoji="1" lang="ja-JP" altLang="en-US" sz="5400" b="1" dirty="0"/>
              <a:t>作成、体験の流れ</a:t>
            </a:r>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813851" y="1690689"/>
            <a:ext cx="10836613" cy="2314870"/>
          </a:xfrm>
        </p:spPr>
        <p:txBody>
          <a:bodyPr>
            <a:normAutofit lnSpcReduction="10000"/>
          </a:bodyPr>
          <a:lstStyle/>
          <a:p>
            <a:pPr marL="514350" indent="-514350">
              <a:buFont typeface="+mj-lt"/>
              <a:buAutoNum type="arabicPeriod"/>
            </a:pPr>
            <a:r>
              <a:rPr lang="ja-JP" altLang="en-US" sz="4800" dirty="0"/>
              <a:t>ショッピングサイトを作ろう</a:t>
            </a:r>
          </a:p>
          <a:p>
            <a:pPr marL="514350" indent="-514350">
              <a:buFont typeface="+mj-lt"/>
              <a:buAutoNum type="arabicPeriod"/>
            </a:pPr>
            <a:r>
              <a:rPr lang="ja-JP" altLang="en-US" sz="4800" dirty="0"/>
              <a:t>ショッピングサイトで買い物しよう</a:t>
            </a:r>
          </a:p>
          <a:p>
            <a:pPr marL="514350" indent="-514350">
              <a:buFont typeface="+mj-lt"/>
              <a:buAutoNum type="arabicPeriod"/>
            </a:pPr>
            <a:r>
              <a:rPr lang="ja-JP" altLang="en-US" sz="4800" dirty="0"/>
              <a:t>売り上げランキングを見よう</a:t>
            </a:r>
            <a:endParaRPr lang="en-US" altLang="ja-JP" sz="4800" dirty="0"/>
          </a:p>
        </p:txBody>
      </p:sp>
      <p:pic>
        <p:nvPicPr>
          <p:cNvPr id="6" name="図 5">
            <a:extLst>
              <a:ext uri="{FF2B5EF4-FFF2-40B4-BE49-F238E27FC236}">
                <a16:creationId xmlns:a16="http://schemas.microsoft.com/office/drawing/2014/main" id="{07C4DC76-D97F-4A87-AB73-D4CA49B3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4" name="図 3">
            <a:extLst>
              <a:ext uri="{FF2B5EF4-FFF2-40B4-BE49-F238E27FC236}">
                <a16:creationId xmlns:a16="http://schemas.microsoft.com/office/drawing/2014/main" id="{DAAA62E5-346F-41F5-A946-D5E50ECE8269}"/>
              </a:ext>
            </a:extLst>
          </p:cNvPr>
          <p:cNvPicPr>
            <a:picLocks noChangeAspect="1"/>
          </p:cNvPicPr>
          <p:nvPr/>
        </p:nvPicPr>
        <p:blipFill>
          <a:blip r:embed="rId3"/>
          <a:stretch>
            <a:fillRect/>
          </a:stretch>
        </p:blipFill>
        <p:spPr>
          <a:xfrm>
            <a:off x="1747880" y="4310688"/>
            <a:ext cx="7141222" cy="254731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1137526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fontScale="90000"/>
          </a:bodyPr>
          <a:lstStyle/>
          <a:p>
            <a:r>
              <a:rPr lang="ja-JP" altLang="en-US" sz="5400" dirty="0"/>
              <a:t>ショッピングサイトを作ろう</a:t>
            </a:r>
            <a:br>
              <a:rPr lang="en-US" altLang="ja-JP" sz="5400" b="1" dirty="0"/>
            </a:br>
            <a:r>
              <a:rPr lang="ja-JP" altLang="en-US" sz="5400" b="1" dirty="0"/>
              <a:t>画面</a:t>
            </a:r>
            <a:r>
              <a:rPr lang="ja-JP" altLang="ja-JP" sz="5400" b="1" dirty="0"/>
              <a:t>を作ろう</a:t>
            </a:r>
            <a:r>
              <a:rPr lang="en-US" altLang="ja-JP" sz="5400" b="1" dirty="0"/>
              <a:t> - 1</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49048" y="1654621"/>
            <a:ext cx="11403644" cy="1062363"/>
          </a:xfrm>
        </p:spPr>
        <p:txBody>
          <a:bodyPr>
            <a:normAutofit/>
          </a:bodyPr>
          <a:lstStyle/>
          <a:p>
            <a:r>
              <a:rPr lang="ja-JP" altLang="ja-JP" dirty="0"/>
              <a:t>左側のブロックを中央エリアにドラッグしてプログラムを作ります。</a:t>
            </a:r>
            <a:endParaRPr lang="ja-JP" altLang="ja-JP" sz="3600" dirty="0"/>
          </a:p>
        </p:txBody>
      </p:sp>
      <p:pic>
        <p:nvPicPr>
          <p:cNvPr id="6" name="図 5">
            <a:extLst>
              <a:ext uri="{FF2B5EF4-FFF2-40B4-BE49-F238E27FC236}">
                <a16:creationId xmlns:a16="http://schemas.microsoft.com/office/drawing/2014/main" id="{07C4DC76-D97F-4A87-AB73-D4CA49B3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7" name="図 6"/>
          <p:cNvPicPr/>
          <p:nvPr/>
        </p:nvPicPr>
        <p:blipFill>
          <a:blip r:embed="rId3"/>
          <a:stretch>
            <a:fillRect/>
          </a:stretch>
        </p:blipFill>
        <p:spPr>
          <a:xfrm>
            <a:off x="2204937" y="2213311"/>
            <a:ext cx="7782126" cy="451361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6529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6905" y="2169331"/>
            <a:ext cx="9752431" cy="4688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ja-JP" altLang="en-US" sz="5400" b="1" dirty="0"/>
              <a:t>画面</a:t>
            </a:r>
            <a:r>
              <a:rPr lang="ja-JP" altLang="ja-JP" sz="5400" b="1" dirty="0"/>
              <a:t>を作ろう</a:t>
            </a:r>
            <a:r>
              <a:rPr lang="en-US" altLang="ja-JP" sz="5400" b="1" dirty="0"/>
              <a:t> - 2</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49048" y="1654621"/>
            <a:ext cx="11403644" cy="1062363"/>
          </a:xfrm>
        </p:spPr>
        <p:txBody>
          <a:bodyPr>
            <a:normAutofit/>
          </a:bodyPr>
          <a:lstStyle/>
          <a:p>
            <a:r>
              <a:rPr lang="ja-JP" altLang="ja-JP" dirty="0"/>
              <a:t>ブロックをドラッグして</a:t>
            </a:r>
            <a:r>
              <a:rPr lang="ja-JP" altLang="en-US" dirty="0"/>
              <a:t>くっつけたら、</a:t>
            </a:r>
            <a:r>
              <a:rPr lang="ja-JP" altLang="en-US" b="1" dirty="0"/>
              <a:t>「実行」ボタン</a:t>
            </a:r>
            <a:r>
              <a:rPr lang="ja-JP" altLang="en-US" dirty="0"/>
              <a:t>をクリック</a:t>
            </a:r>
            <a:r>
              <a:rPr lang="ja-JP" altLang="ja-JP" dirty="0"/>
              <a:t>。</a:t>
            </a:r>
            <a:endParaRPr lang="ja-JP" altLang="ja-JP" sz="3600" dirty="0"/>
          </a:p>
        </p:txBody>
      </p:sp>
      <p:sp>
        <p:nvSpPr>
          <p:cNvPr id="6" name="楕円 5">
            <a:extLst>
              <a:ext uri="{FF2B5EF4-FFF2-40B4-BE49-F238E27FC236}">
                <a16:creationId xmlns:a16="http://schemas.microsoft.com/office/drawing/2014/main" id="{F83DAD2C-85D5-433A-BCD3-B26340025AF5}"/>
              </a:ext>
            </a:extLst>
          </p:cNvPr>
          <p:cNvSpPr/>
          <p:nvPr/>
        </p:nvSpPr>
        <p:spPr>
          <a:xfrm>
            <a:off x="2771609" y="2366637"/>
            <a:ext cx="2184849" cy="1062363"/>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C8308CA4-2AC8-470A-BD53-8EE16786F33E}"/>
              </a:ext>
            </a:extLst>
          </p:cNvPr>
          <p:cNvSpPr/>
          <p:nvPr/>
        </p:nvSpPr>
        <p:spPr>
          <a:xfrm>
            <a:off x="5879976" y="2060848"/>
            <a:ext cx="2184849" cy="72848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8" name="図 7">
            <a:extLst>
              <a:ext uri="{FF2B5EF4-FFF2-40B4-BE49-F238E27FC236}">
                <a16:creationId xmlns:a16="http://schemas.microsoft.com/office/drawing/2014/main" id="{07C4DC76-D97F-4A87-AB73-D4CA49B315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spTree>
    <p:extLst>
      <p:ext uri="{BB962C8B-B14F-4D97-AF65-F5344CB8AC3E}">
        <p14:creationId xmlns:p14="http://schemas.microsoft.com/office/powerpoint/2010/main" val="175209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ja-JP" altLang="en-US" sz="5400" b="1" dirty="0"/>
              <a:t>画面</a:t>
            </a:r>
            <a:r>
              <a:rPr lang="ja-JP" altLang="ja-JP" sz="5400" b="1" dirty="0"/>
              <a:t>を作ろう</a:t>
            </a:r>
            <a:r>
              <a:rPr lang="en-US" altLang="ja-JP" sz="5400" b="1" dirty="0"/>
              <a:t> - 3</a:t>
            </a:r>
            <a:endParaRPr kumimoji="1" lang="ja-JP" altLang="en-US" sz="5400" b="1" dirty="0"/>
          </a:p>
        </p:txBody>
      </p:sp>
      <p:sp>
        <p:nvSpPr>
          <p:cNvPr id="3" name="コンテンツ プレースホルダー 2">
            <a:extLst>
              <a:ext uri="{FF2B5EF4-FFF2-40B4-BE49-F238E27FC236}">
                <a16:creationId xmlns:a16="http://schemas.microsoft.com/office/drawing/2014/main" id="{F0A4BF4E-C09C-4EA4-B38C-51285803F8CC}"/>
              </a:ext>
            </a:extLst>
          </p:cNvPr>
          <p:cNvSpPr>
            <a:spLocks noGrp="1"/>
          </p:cNvSpPr>
          <p:nvPr>
            <p:ph idx="1"/>
          </p:nvPr>
        </p:nvSpPr>
        <p:spPr>
          <a:xfrm>
            <a:off x="649048" y="1654621"/>
            <a:ext cx="11403644" cy="1062363"/>
          </a:xfrm>
        </p:spPr>
        <p:txBody>
          <a:bodyPr>
            <a:normAutofit/>
          </a:bodyPr>
          <a:lstStyle/>
          <a:p>
            <a:r>
              <a:rPr lang="ja-JP" altLang="ja-JP" dirty="0"/>
              <a:t>ブロックをドラッグして</a:t>
            </a:r>
            <a:r>
              <a:rPr lang="ja-JP" altLang="en-US" dirty="0"/>
              <a:t>くっつけたら、</a:t>
            </a:r>
            <a:r>
              <a:rPr lang="ja-JP" altLang="en-US" b="1" dirty="0"/>
              <a:t>「実行」ボタン</a:t>
            </a:r>
            <a:r>
              <a:rPr lang="ja-JP" altLang="en-US" dirty="0"/>
              <a:t>をクリック</a:t>
            </a:r>
            <a:r>
              <a:rPr lang="ja-JP" altLang="ja-JP" dirty="0"/>
              <a:t>。</a:t>
            </a:r>
            <a:endParaRPr lang="ja-JP" altLang="ja-JP" sz="3600" dirty="0"/>
          </a:p>
        </p:txBody>
      </p:sp>
      <p:sp>
        <p:nvSpPr>
          <p:cNvPr id="8" name="矢印: 右 7">
            <a:extLst>
              <a:ext uri="{FF2B5EF4-FFF2-40B4-BE49-F238E27FC236}">
                <a16:creationId xmlns:a16="http://schemas.microsoft.com/office/drawing/2014/main" id="{BB70E431-BAE1-4A15-B21F-15D23FB2407E}"/>
              </a:ext>
            </a:extLst>
          </p:cNvPr>
          <p:cNvSpPr/>
          <p:nvPr/>
        </p:nvSpPr>
        <p:spPr>
          <a:xfrm>
            <a:off x="5607781" y="2992030"/>
            <a:ext cx="1246173" cy="873940"/>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3186EC4E-4530-4C62-8F6D-8D4E29EEA581}"/>
              </a:ext>
            </a:extLst>
          </p:cNvPr>
          <p:cNvSpPr/>
          <p:nvPr/>
        </p:nvSpPr>
        <p:spPr>
          <a:xfrm>
            <a:off x="1747880" y="5292125"/>
            <a:ext cx="6207148" cy="1200329"/>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r>
              <a:rPr lang="ja-JP" altLang="en-US" sz="3600" b="1" dirty="0"/>
              <a:t>商店名を変えてみましょう。</a:t>
            </a:r>
            <a:endParaRPr lang="en-US" altLang="ja-JP" sz="3600" b="1" dirty="0"/>
          </a:p>
          <a:p>
            <a:r>
              <a:rPr lang="ja-JP" altLang="en-US" sz="3600" b="1" dirty="0"/>
              <a:t>商品を入れてみましょう。</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5038" y="2393004"/>
            <a:ext cx="3391862" cy="26477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3497" y="2107528"/>
            <a:ext cx="2782875" cy="4581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図 11">
            <a:extLst>
              <a:ext uri="{FF2B5EF4-FFF2-40B4-BE49-F238E27FC236}">
                <a16:creationId xmlns:a16="http://schemas.microsoft.com/office/drawing/2014/main" id="{07C4DC76-D97F-4A87-AB73-D4CA49B315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spTree>
    <p:extLst>
      <p:ext uri="{BB962C8B-B14F-4D97-AF65-F5344CB8AC3E}">
        <p14:creationId xmlns:p14="http://schemas.microsoft.com/office/powerpoint/2010/main" val="14880795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241779" cy="1325563"/>
          </a:xfrm>
        </p:spPr>
        <p:txBody>
          <a:bodyPr>
            <a:normAutofit/>
          </a:bodyPr>
          <a:lstStyle/>
          <a:p>
            <a:r>
              <a:rPr lang="ja-JP" altLang="en-US" sz="5400" b="1" dirty="0"/>
              <a:t>画面</a:t>
            </a:r>
            <a:r>
              <a:rPr lang="ja-JP" altLang="ja-JP" sz="5400" b="1" dirty="0"/>
              <a:t>を作ろう</a:t>
            </a:r>
            <a:r>
              <a:rPr lang="en-US" altLang="ja-JP" sz="5400" b="1" dirty="0"/>
              <a:t> - 4</a:t>
            </a:r>
            <a:endParaRPr kumimoji="1" lang="ja-JP" altLang="en-US" sz="5400" b="1" dirty="0"/>
          </a:p>
        </p:txBody>
      </p:sp>
      <p:pic>
        <p:nvPicPr>
          <p:cNvPr id="12" name="図 11">
            <a:extLst>
              <a:ext uri="{FF2B5EF4-FFF2-40B4-BE49-F238E27FC236}">
                <a16:creationId xmlns:a16="http://schemas.microsoft.com/office/drawing/2014/main" id="{07C4DC76-D97F-4A87-AB73-D4CA49B315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pic>
        <p:nvPicPr>
          <p:cNvPr id="2052"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68671" y="1883991"/>
            <a:ext cx="9854658" cy="475027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正方形/長方形 4">
            <a:extLst>
              <a:ext uri="{FF2B5EF4-FFF2-40B4-BE49-F238E27FC236}">
                <a16:creationId xmlns:a16="http://schemas.microsoft.com/office/drawing/2014/main" id="{24D758F8-6E5F-4704-A20F-95E88152444F}"/>
              </a:ext>
            </a:extLst>
          </p:cNvPr>
          <p:cNvSpPr/>
          <p:nvPr/>
        </p:nvSpPr>
        <p:spPr>
          <a:xfrm>
            <a:off x="8147731" y="633178"/>
            <a:ext cx="3570208" cy="769441"/>
          </a:xfrm>
          <a:prstGeom prst="rect">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none">
            <a:spAutoFit/>
          </a:bodyPr>
          <a:lstStyle/>
          <a:p>
            <a:r>
              <a:rPr lang="ja-JP" altLang="en-US" sz="4400" b="1" dirty="0"/>
              <a:t>画面ができた</a:t>
            </a:r>
          </a:p>
        </p:txBody>
      </p:sp>
    </p:spTree>
    <p:extLst>
      <p:ext uri="{BB962C8B-B14F-4D97-AF65-F5344CB8AC3E}">
        <p14:creationId xmlns:p14="http://schemas.microsoft.com/office/powerpoint/2010/main" val="1405007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p:nvPr/>
        </p:nvPicPr>
        <p:blipFill>
          <a:blip r:embed="rId2">
            <a:extLst>
              <a:ext uri="{28A0092B-C50C-407E-A947-70E740481C1C}">
                <a14:useLocalDpi xmlns:a14="http://schemas.microsoft.com/office/drawing/2010/main" val="0"/>
              </a:ext>
            </a:extLst>
          </a:blip>
          <a:stretch>
            <a:fillRect/>
          </a:stretch>
        </p:blipFill>
        <p:spPr>
          <a:xfrm>
            <a:off x="4523491" y="2436227"/>
            <a:ext cx="3384332" cy="1473927"/>
          </a:xfrm>
          <a:prstGeom prst="rect">
            <a:avLst/>
          </a:prstGeom>
        </p:spPr>
      </p:pic>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ja-JP" altLang="en-US" sz="5400" b="1" dirty="0"/>
              <a:t>プログラム</a:t>
            </a:r>
            <a:r>
              <a:rPr lang="ja-JP" altLang="ja-JP" sz="5400" b="1" dirty="0"/>
              <a:t>を作ろう</a:t>
            </a:r>
            <a:r>
              <a:rPr lang="en-US" altLang="ja-JP" sz="5400" b="1" dirty="0"/>
              <a:t> - 1</a:t>
            </a:r>
            <a:endParaRPr kumimoji="1" lang="ja-JP" altLang="en-US" sz="5400" b="1" dirty="0"/>
          </a:p>
        </p:txBody>
      </p:sp>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4847128" y="1532250"/>
            <a:ext cx="6555223" cy="1265533"/>
          </a:xfrm>
        </p:spPr>
        <p:txBody>
          <a:bodyPr>
            <a:normAutofit/>
          </a:bodyPr>
          <a:lstStyle/>
          <a:p>
            <a:pPr marL="0" indent="0">
              <a:buNone/>
            </a:pPr>
            <a:r>
              <a:rPr lang="ja-JP" altLang="en-US" sz="3600" dirty="0"/>
              <a:t>注文数の上限を設定する</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048" y="1763713"/>
            <a:ext cx="2755633" cy="31305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矢印: 右 17">
            <a:extLst>
              <a:ext uri="{FF2B5EF4-FFF2-40B4-BE49-F238E27FC236}">
                <a16:creationId xmlns:a16="http://schemas.microsoft.com/office/drawing/2014/main" id="{3C0EA1B3-D20E-4A21-8DB9-EFDE1A753D86}"/>
              </a:ext>
            </a:extLst>
          </p:cNvPr>
          <p:cNvSpPr/>
          <p:nvPr/>
        </p:nvSpPr>
        <p:spPr>
          <a:xfrm>
            <a:off x="3105888" y="2870808"/>
            <a:ext cx="1916619" cy="721268"/>
          </a:xfrm>
          <a:prstGeom prst="rightArrow">
            <a:avLst>
              <a:gd name="adj1" fmla="val 50000"/>
              <a:gd name="adj2" fmla="val 91219"/>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8060872" y="2908276"/>
            <a:ext cx="38910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3600" dirty="0"/>
              <a:t>個数の</a:t>
            </a:r>
            <a:r>
              <a:rPr kumimoji="1" lang="ja-JP" altLang="en-US" sz="3600" b="1" dirty="0"/>
              <a:t>上限がない</a:t>
            </a:r>
            <a:endParaRPr kumimoji="1" lang="en-US" altLang="ja-JP" sz="3600" b="1" dirty="0"/>
          </a:p>
        </p:txBody>
      </p:sp>
      <p:sp>
        <p:nvSpPr>
          <p:cNvPr id="11" name="テキスト ボックス 10">
            <a:extLst>
              <a:ext uri="{FF2B5EF4-FFF2-40B4-BE49-F238E27FC236}">
                <a16:creationId xmlns:a16="http://schemas.microsoft.com/office/drawing/2014/main" id="{D4D25FA1-61FE-4CA5-A3F2-BD9A007EC18C}"/>
              </a:ext>
            </a:extLst>
          </p:cNvPr>
          <p:cNvSpPr txBox="1"/>
          <p:nvPr/>
        </p:nvSpPr>
        <p:spPr>
          <a:xfrm>
            <a:off x="8060872" y="5253104"/>
            <a:ext cx="38910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3600" dirty="0"/>
              <a:t>可能な数を設定</a:t>
            </a:r>
          </a:p>
        </p:txBody>
      </p:sp>
      <p:pic>
        <p:nvPicPr>
          <p:cNvPr id="12" name="図 11">
            <a:extLst>
              <a:ext uri="{FF2B5EF4-FFF2-40B4-BE49-F238E27FC236}">
                <a16:creationId xmlns:a16="http://schemas.microsoft.com/office/drawing/2014/main" id="{9D584B94-878F-4D54-9639-32613DDD736A}"/>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973595" y="4416929"/>
            <a:ext cx="3775085" cy="2075946"/>
          </a:xfrm>
          <a:prstGeom prst="rect">
            <a:avLst/>
          </a:prstGeom>
        </p:spPr>
      </p:pic>
      <p:pic>
        <p:nvPicPr>
          <p:cNvPr id="14" name="図 13">
            <a:extLst>
              <a:ext uri="{FF2B5EF4-FFF2-40B4-BE49-F238E27FC236}">
                <a16:creationId xmlns:a16="http://schemas.microsoft.com/office/drawing/2014/main" id="{92400842-F7FE-4A48-B167-D167AE0105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spTree>
    <p:extLst>
      <p:ext uri="{BB962C8B-B14F-4D97-AF65-F5344CB8AC3E}">
        <p14:creationId xmlns:p14="http://schemas.microsoft.com/office/powerpoint/2010/main" val="8676415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BEBE425E-3EFB-446B-AB72-0D8FE968F913}"/>
              </a:ext>
            </a:extLst>
          </p:cNvPr>
          <p:cNvPicPr>
            <a:picLocks noChangeAspect="1"/>
          </p:cNvPicPr>
          <p:nvPr/>
        </p:nvPicPr>
        <p:blipFill>
          <a:blip r:embed="rId2"/>
          <a:stretch>
            <a:fillRect/>
          </a:stretch>
        </p:blipFill>
        <p:spPr>
          <a:xfrm>
            <a:off x="4486275" y="2536116"/>
            <a:ext cx="3219450" cy="1390650"/>
          </a:xfrm>
          <a:prstGeom prst="rect">
            <a:avLst/>
          </a:prstGeom>
        </p:spPr>
      </p:pic>
      <p:pic>
        <p:nvPicPr>
          <p:cNvPr id="13" name="図 12">
            <a:extLst>
              <a:ext uri="{FF2B5EF4-FFF2-40B4-BE49-F238E27FC236}">
                <a16:creationId xmlns:a16="http://schemas.microsoft.com/office/drawing/2014/main" id="{CF768A75-5C78-40FF-AC75-03A1A2C4A70E}"/>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661433" y="1958541"/>
            <a:ext cx="2762577" cy="3192131"/>
          </a:xfrm>
          <a:prstGeom prst="rect">
            <a:avLst/>
          </a:prstGeom>
        </p:spPr>
      </p:pic>
      <p:sp>
        <p:nvSpPr>
          <p:cNvPr id="2" name="タイトル 1">
            <a:extLst>
              <a:ext uri="{FF2B5EF4-FFF2-40B4-BE49-F238E27FC236}">
                <a16:creationId xmlns:a16="http://schemas.microsoft.com/office/drawing/2014/main" id="{EDE4BC62-24FC-4A93-8FDB-372AAC40A5BF}"/>
              </a:ext>
            </a:extLst>
          </p:cNvPr>
          <p:cNvSpPr>
            <a:spLocks noGrp="1"/>
          </p:cNvSpPr>
          <p:nvPr>
            <p:ph type="title"/>
          </p:nvPr>
        </p:nvSpPr>
        <p:spPr>
          <a:xfrm>
            <a:off x="2112020" y="365125"/>
            <a:ext cx="9839916" cy="1325563"/>
          </a:xfrm>
        </p:spPr>
        <p:txBody>
          <a:bodyPr>
            <a:normAutofit/>
          </a:bodyPr>
          <a:lstStyle/>
          <a:p>
            <a:r>
              <a:rPr lang="ja-JP" altLang="en-US" sz="5400" b="1" dirty="0"/>
              <a:t>プログラム</a:t>
            </a:r>
            <a:r>
              <a:rPr lang="ja-JP" altLang="ja-JP" sz="5400" b="1" dirty="0"/>
              <a:t>を作ろう</a:t>
            </a:r>
            <a:r>
              <a:rPr lang="en-US" altLang="ja-JP" sz="5400" b="1" dirty="0"/>
              <a:t> - 2</a:t>
            </a:r>
            <a:endParaRPr kumimoji="1" lang="ja-JP" altLang="en-US" sz="5400" b="1" dirty="0"/>
          </a:p>
        </p:txBody>
      </p:sp>
      <p:sp>
        <p:nvSpPr>
          <p:cNvPr id="6" name="コンテンツ プレースホルダー 5">
            <a:extLst>
              <a:ext uri="{FF2B5EF4-FFF2-40B4-BE49-F238E27FC236}">
                <a16:creationId xmlns:a16="http://schemas.microsoft.com/office/drawing/2014/main" id="{F65A5FDA-03C1-4E2B-9FB7-F51367D05148}"/>
              </a:ext>
            </a:extLst>
          </p:cNvPr>
          <p:cNvSpPr>
            <a:spLocks noGrp="1"/>
          </p:cNvSpPr>
          <p:nvPr>
            <p:ph idx="1"/>
          </p:nvPr>
        </p:nvSpPr>
        <p:spPr>
          <a:xfrm>
            <a:off x="4847128" y="1532250"/>
            <a:ext cx="6555223" cy="1265533"/>
          </a:xfrm>
        </p:spPr>
        <p:txBody>
          <a:bodyPr>
            <a:normAutofit/>
          </a:bodyPr>
          <a:lstStyle/>
          <a:p>
            <a:pPr marL="0" indent="0">
              <a:buNone/>
            </a:pPr>
            <a:r>
              <a:rPr lang="ja-JP" altLang="en-US" sz="3600" dirty="0"/>
              <a:t>注文数を０より減らさない</a:t>
            </a:r>
          </a:p>
        </p:txBody>
      </p:sp>
      <p:sp>
        <p:nvSpPr>
          <p:cNvPr id="18" name="矢印: 右 17">
            <a:extLst>
              <a:ext uri="{FF2B5EF4-FFF2-40B4-BE49-F238E27FC236}">
                <a16:creationId xmlns:a16="http://schemas.microsoft.com/office/drawing/2014/main" id="{3C0EA1B3-D20E-4A21-8DB9-EFDE1A753D86}"/>
              </a:ext>
            </a:extLst>
          </p:cNvPr>
          <p:cNvSpPr/>
          <p:nvPr/>
        </p:nvSpPr>
        <p:spPr>
          <a:xfrm>
            <a:off x="3105888" y="2870808"/>
            <a:ext cx="1916619" cy="721268"/>
          </a:xfrm>
          <a:prstGeom prst="rightArrow">
            <a:avLst>
              <a:gd name="adj1" fmla="val 50000"/>
              <a:gd name="adj2" fmla="val 91219"/>
            </a:avLst>
          </a:prstGeom>
          <a:solidFill>
            <a:srgbClr val="FFFF00"/>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kumimoji="1" lang="ja-JP" altLang="en-US" dirty="0"/>
          </a:p>
        </p:txBody>
      </p:sp>
      <p:sp>
        <p:nvSpPr>
          <p:cNvPr id="3" name="テキスト ボックス 2"/>
          <p:cNvSpPr txBox="1"/>
          <p:nvPr/>
        </p:nvSpPr>
        <p:spPr>
          <a:xfrm>
            <a:off x="8060872" y="2908276"/>
            <a:ext cx="38910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3600" dirty="0"/>
              <a:t>個数のマイナスに</a:t>
            </a:r>
            <a:endParaRPr kumimoji="1" lang="en-US" altLang="ja-JP" sz="3600" b="1" dirty="0"/>
          </a:p>
        </p:txBody>
      </p:sp>
      <p:sp>
        <p:nvSpPr>
          <p:cNvPr id="11" name="テキスト ボックス 10">
            <a:extLst>
              <a:ext uri="{FF2B5EF4-FFF2-40B4-BE49-F238E27FC236}">
                <a16:creationId xmlns:a16="http://schemas.microsoft.com/office/drawing/2014/main" id="{D4D25FA1-61FE-4CA5-A3F2-BD9A007EC18C}"/>
              </a:ext>
            </a:extLst>
          </p:cNvPr>
          <p:cNvSpPr txBox="1"/>
          <p:nvPr/>
        </p:nvSpPr>
        <p:spPr>
          <a:xfrm>
            <a:off x="8060872" y="5253104"/>
            <a:ext cx="3891064"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kumimoji="1" lang="ja-JP" altLang="en-US" sz="3600" dirty="0"/>
              <a:t>０以上の数を設定</a:t>
            </a:r>
          </a:p>
        </p:txBody>
      </p:sp>
      <p:pic>
        <p:nvPicPr>
          <p:cNvPr id="14" name="図 13">
            <a:extLst>
              <a:ext uri="{FF2B5EF4-FFF2-40B4-BE49-F238E27FC236}">
                <a16:creationId xmlns:a16="http://schemas.microsoft.com/office/drawing/2014/main" id="{CE2881E4-48D5-4AB7-9699-3D4D72A4042B}"/>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4390524" y="4207165"/>
            <a:ext cx="3605302" cy="2091877"/>
          </a:xfrm>
          <a:prstGeom prst="rect">
            <a:avLst/>
          </a:prstGeom>
        </p:spPr>
      </p:pic>
      <p:pic>
        <p:nvPicPr>
          <p:cNvPr id="15" name="図 14">
            <a:extLst>
              <a:ext uri="{FF2B5EF4-FFF2-40B4-BE49-F238E27FC236}">
                <a16:creationId xmlns:a16="http://schemas.microsoft.com/office/drawing/2014/main" id="{0074C34E-6D8A-4DE5-8D84-B03514BE78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9048" y="410166"/>
            <a:ext cx="1098832" cy="1098832"/>
          </a:xfrm>
          <a:prstGeom prst="rect">
            <a:avLst/>
          </a:prstGeom>
        </p:spPr>
      </p:pic>
    </p:spTree>
    <p:extLst>
      <p:ext uri="{BB962C8B-B14F-4D97-AF65-F5344CB8AC3E}">
        <p14:creationId xmlns:p14="http://schemas.microsoft.com/office/powerpoint/2010/main" val="3431702120"/>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202</TotalTime>
  <Words>368</Words>
  <Application>Microsoft Office PowerPoint</Application>
  <PresentationFormat>ワイド画面</PresentationFormat>
  <Paragraphs>60</Paragraphs>
  <Slides>15</Slides>
  <Notes>0</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15</vt:i4>
      </vt:variant>
    </vt:vector>
  </HeadingPairs>
  <TitlesOfParts>
    <vt:vector size="19" baseType="lpstr">
      <vt:lpstr>游ゴシック</vt:lpstr>
      <vt:lpstr>游ゴシック Light</vt:lpstr>
      <vt:lpstr>Arial</vt:lpstr>
      <vt:lpstr>Office テーマ</vt:lpstr>
      <vt:lpstr>『ねそプロ』教材の使い方  ショッピングサイトを作ろう</vt:lpstr>
      <vt:lpstr>『ねそプロ』サイトの表示</vt:lpstr>
      <vt:lpstr>作成、体験の流れ</vt:lpstr>
      <vt:lpstr>ショッピングサイトを作ろう 画面を作ろう - 1</vt:lpstr>
      <vt:lpstr>画面を作ろう - 2</vt:lpstr>
      <vt:lpstr>画面を作ろう - 3</vt:lpstr>
      <vt:lpstr>画面を作ろう - 4</vt:lpstr>
      <vt:lpstr>プログラムを作ろう - 1</vt:lpstr>
      <vt:lpstr>プログラムを作ろう - 2</vt:lpstr>
      <vt:lpstr>プログラムを作ろう - 3</vt:lpstr>
      <vt:lpstr>作動確認</vt:lpstr>
      <vt:lpstr>となりの人のサイトで 　　　　　「買い物しよう」</vt:lpstr>
      <vt:lpstr>となりの人のサイトで 　　　　　「買い物しよう」</vt:lpstr>
      <vt:lpstr>売れる商品はなに？</vt:lpstr>
      <vt:lpstr>ショッピングサイトについて考えよう</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『ねそプロ』教材の使い方  SNSを作ろう</dc:title>
  <dc:creator>Okuta Masao</dc:creator>
  <cp:lastModifiedBy>Okuta Masao</cp:lastModifiedBy>
  <cp:revision>24</cp:revision>
  <dcterms:created xsi:type="dcterms:W3CDTF">2020-01-20T12:09:17Z</dcterms:created>
  <dcterms:modified xsi:type="dcterms:W3CDTF">2023-09-01T23:21:01Z</dcterms:modified>
</cp:coreProperties>
</file>