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6" autoAdjust="0"/>
    <p:restoredTop sz="94660"/>
  </p:normalViewPr>
  <p:slideViewPr>
    <p:cSldViewPr snapToGrid="0" showGuides="1">
      <p:cViewPr varScale="1">
        <p:scale>
          <a:sx n="54" d="100"/>
          <a:sy n="54" d="100"/>
        </p:scale>
        <p:origin x="5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1FECC-1760-48B7-8DCB-FD1801BA1B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32A660-696E-43BC-8FDB-586D15085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9EAF829-E2FA-4302-A33F-C47FD9E7FE3D}"/>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EBCCD8CB-FCC9-4EB0-A15F-7268536ED8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36EA4E-E2C7-4C5A-91AF-5CD19A0F224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206708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0C0E4-1883-456B-B8E1-289B1900A6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9420D0-2412-4505-9B60-E97B292695C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EC6AD3-2FCD-45E3-8B13-BED76BB791CB}"/>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D29FFA11-3D17-4022-BAAE-E331B2D8AC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1431FA-2141-4B91-A3D2-2506D8631AC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17819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F04F0C-FFFB-46FC-AB97-4D1AB070C3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07615-99E5-44BB-9325-3A16DE00D89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99478B-5470-4344-82CC-1C02B19DDA8C}"/>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A964D026-9547-42E9-B84C-2D49681022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2C1159-B33E-455E-9ABD-58E1CE0F2A26}"/>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99404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43299-18DA-4893-93CD-72F3C9140B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06F02F-9D82-4EF2-A0A3-8C9BDB4367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2F96FD-46F4-4309-A168-AD8DEC40D3C3}"/>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981B975D-F677-44F1-893F-8B23707823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5D002-D8AC-4723-A51B-FE555FE56D5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861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76B29-36A7-4A7E-BD25-9920CF25018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1E5A8B-0A47-4B15-8E8E-98A1D375D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1BDBCAE-0465-45E9-B579-608456DD3922}"/>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0015223B-2710-463A-903B-22A23240D7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4D1DF6-512B-491A-BC6E-3D9650DB09BD}"/>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35708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D4D06-1A23-4B0C-8A49-BB85690289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C2A6A-8D52-4694-826D-16B380A5D45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B197D1-C827-4F83-AB45-E4A905705CC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A8A7F4-DF4A-4DB4-8347-460FE77C90F4}"/>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BADB62FC-D172-47C7-BDAA-C9789DBE72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F42A6-51DA-4E4B-B129-6F627CA2332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16101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4923E-6EB7-4BD2-9CDD-A20AA2067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C4ED5-42FB-4832-B913-42B84559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DBE67A-28B5-4F35-9350-9663E28B28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97FCCDB-4B5C-4816-8291-D3248AF34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1E2AA3-947E-4319-A316-861CB9F3ED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F7956F-5B80-46FD-8C04-04514C98D479}"/>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8" name="フッター プレースホルダー 7">
            <a:extLst>
              <a:ext uri="{FF2B5EF4-FFF2-40B4-BE49-F238E27FC236}">
                <a16:creationId xmlns:a16="http://schemas.microsoft.com/office/drawing/2014/main" id="{94C860EE-EDE4-4EBA-B6E0-1C55567792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16E06C-5E58-4027-A752-D8D2D0D706C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3942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1B306-F70F-4877-9089-1837B6EEAB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106155-A431-42EC-B937-08FFB4937997}"/>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4" name="フッター プレースホルダー 3">
            <a:extLst>
              <a:ext uri="{FF2B5EF4-FFF2-40B4-BE49-F238E27FC236}">
                <a16:creationId xmlns:a16="http://schemas.microsoft.com/office/drawing/2014/main" id="{1E506A82-B9E2-4D8C-9CAB-240730834BD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58B93A5-284D-46CD-9F16-668EF9681DF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289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A7F387-8122-48F8-87E6-82F078465FEC}"/>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3" name="フッター プレースホルダー 2">
            <a:extLst>
              <a:ext uri="{FF2B5EF4-FFF2-40B4-BE49-F238E27FC236}">
                <a16:creationId xmlns:a16="http://schemas.microsoft.com/office/drawing/2014/main" id="{AEC06E24-C137-48BE-B9BA-B07A0448BC3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0814D6-8C71-4B66-A611-9AA005127B93}"/>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0938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F3B3E-280B-4B03-B8DE-7595391D9A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3443C4-4729-4E26-AD1F-6FF5758E6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283B22-ADFE-45BB-868B-B2D2532A7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129EDB-711E-4507-B6E2-5B93B19F670A}"/>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DB0819D0-64B8-47EC-93FA-BD505522DC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715E72-F055-4F9C-A06B-92B778AF89CB}"/>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20690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2DD7B-A06D-466B-94CB-84EEE9E887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BAF3D5-BC0B-41B4-8337-E144B063C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A82272-875C-433B-921F-4C1EEA9C1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CD9421-3FC9-4246-9D76-D21BB6F048E2}"/>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3CDF6A60-FF14-4476-94DA-778AC4A9F6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F5561C-7A48-46C2-AEA7-BA899826424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62129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2C750C-3D6E-41E9-9E87-A8B6AFA6C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F8F52A-291D-440A-85A0-6C55166E0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95312A-CA67-4CC5-B631-BC2329EBC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1AA4012D-9B8E-45C2-9BFA-BBF9E76DE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2B64C8-FC8A-40B4-98F2-A6223C6F7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7046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ihatuiinkai.jp/nesopur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FFFF99"/>
            </a:gs>
            <a:gs pos="83000">
              <a:srgbClr val="FFFFCC"/>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72964-F308-47E7-82BA-38B2BFAF4BA8}"/>
              </a:ext>
            </a:extLst>
          </p:cNvPr>
          <p:cNvSpPr>
            <a:spLocks noGrp="1"/>
          </p:cNvSpPr>
          <p:nvPr>
            <p:ph type="ctrTitle"/>
          </p:nvPr>
        </p:nvSpPr>
        <p:spPr>
          <a:xfrm>
            <a:off x="2724442" y="1391830"/>
            <a:ext cx="8629358" cy="3010237"/>
          </a:xfrm>
        </p:spPr>
        <p:txBody>
          <a:bodyPr anchor="ctr">
            <a:normAutofit/>
          </a:bodyPr>
          <a:lstStyle/>
          <a:p>
            <a:pPr algn="l"/>
            <a:r>
              <a:rPr lang="ja-JP" altLang="ja-JP" sz="4400" b="1" dirty="0"/>
              <a:t>『ねそプロ』</a:t>
            </a:r>
            <a:r>
              <a:rPr lang="ja-JP" altLang="en-US" sz="4400" b="1" dirty="0"/>
              <a:t>教材の使い方</a:t>
            </a:r>
            <a:br>
              <a:rPr lang="en-US" altLang="ja-JP" sz="4400" b="1" dirty="0"/>
            </a:br>
            <a:br>
              <a:rPr lang="en-US" altLang="ja-JP" sz="4400" b="1" dirty="0"/>
            </a:br>
            <a:r>
              <a:rPr lang="en-US" altLang="ja-JP" sz="8800" b="1" dirty="0"/>
              <a:t>SNS</a:t>
            </a:r>
            <a:r>
              <a:rPr lang="ja-JP" altLang="ja-JP" sz="8800" b="1" dirty="0"/>
              <a:t>を作ろう</a:t>
            </a:r>
            <a:endParaRPr kumimoji="1" lang="ja-JP" altLang="en-US" sz="4400" dirty="0"/>
          </a:p>
        </p:txBody>
      </p:sp>
      <p:sp>
        <p:nvSpPr>
          <p:cNvPr id="3" name="字幕 2">
            <a:extLst>
              <a:ext uri="{FF2B5EF4-FFF2-40B4-BE49-F238E27FC236}">
                <a16:creationId xmlns:a16="http://schemas.microsoft.com/office/drawing/2014/main" id="{28577037-E612-42E4-BF74-E1370E82547D}"/>
              </a:ext>
            </a:extLst>
          </p:cNvPr>
          <p:cNvSpPr>
            <a:spLocks noGrp="1"/>
          </p:cNvSpPr>
          <p:nvPr>
            <p:ph type="subTitle" idx="1"/>
          </p:nvPr>
        </p:nvSpPr>
        <p:spPr>
          <a:xfrm>
            <a:off x="4272805" y="4542889"/>
            <a:ext cx="6028567" cy="1618407"/>
          </a:xfrm>
        </p:spPr>
        <p:txBody>
          <a:bodyPr>
            <a:normAutofit/>
          </a:bodyPr>
          <a:lstStyle/>
          <a:p>
            <a:pPr algn="r"/>
            <a:r>
              <a:rPr lang="ja-JP" altLang="en-US" sz="3200" dirty="0"/>
              <a:t>アプリ開発委員会</a:t>
            </a:r>
            <a:endParaRPr kumimoji="1" lang="en-US" altLang="ja-JP" sz="3200" dirty="0"/>
          </a:p>
          <a:p>
            <a:pPr algn="r"/>
            <a:r>
              <a:rPr kumimoji="1" lang="ja-JP" altLang="en-US" sz="3200" dirty="0"/>
              <a:t>奥田昌夫</a:t>
            </a:r>
          </a:p>
        </p:txBody>
      </p:sp>
      <p:pic>
        <p:nvPicPr>
          <p:cNvPr id="4" name="図 3">
            <a:extLst>
              <a:ext uri="{FF2B5EF4-FFF2-40B4-BE49-F238E27FC236}">
                <a16:creationId xmlns:a16="http://schemas.microsoft.com/office/drawing/2014/main" id="{57E4C191-8501-4C4E-B82C-3FC84A077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07" y="2581359"/>
            <a:ext cx="1565134" cy="1565134"/>
          </a:xfrm>
          <a:prstGeom prst="rect">
            <a:avLst/>
          </a:prstGeom>
        </p:spPr>
      </p:pic>
    </p:spTree>
    <p:extLst>
      <p:ext uri="{BB962C8B-B14F-4D97-AF65-F5344CB8AC3E}">
        <p14:creationId xmlns:p14="http://schemas.microsoft.com/office/powerpoint/2010/main" val="34435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のプログラム</a:t>
            </a:r>
            <a:r>
              <a:rPr lang="ja-JP" altLang="ja-JP" sz="5400" b="1" dirty="0"/>
              <a:t>を作ろう</a:t>
            </a:r>
            <a:r>
              <a:rPr lang="en-US" altLang="ja-JP" sz="5400" b="1" dirty="0"/>
              <a:t> - 5</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824204"/>
            <a:ext cx="6555223" cy="4042522"/>
          </a:xfrm>
        </p:spPr>
        <p:txBody>
          <a:bodyPr>
            <a:normAutofit/>
          </a:bodyPr>
          <a:lstStyle/>
          <a:p>
            <a:r>
              <a:rPr lang="ja-JP" altLang="en-US" sz="4400" dirty="0"/>
              <a:t>「画像」ボタンのプログラムを作成してください。</a:t>
            </a:r>
            <a:endParaRPr lang="en-US" altLang="ja-JP" sz="4400" dirty="0"/>
          </a:p>
          <a:p>
            <a:r>
              <a:rPr lang="ja-JP" altLang="en-US" sz="4400" dirty="0"/>
              <a:t>作動の確認をしてください。</a:t>
            </a:r>
            <a:endParaRPr lang="en-US" altLang="ja-JP" sz="4400" dirty="0"/>
          </a:p>
        </p:txBody>
      </p:sp>
      <p:pic>
        <p:nvPicPr>
          <p:cNvPr id="8" name="図 7">
            <a:extLst>
              <a:ext uri="{FF2B5EF4-FFF2-40B4-BE49-F238E27FC236}">
                <a16:creationId xmlns:a16="http://schemas.microsoft.com/office/drawing/2014/main" id="{5EF1582E-01C2-47A4-95C7-2C9F5A8C8F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507" y="2194722"/>
            <a:ext cx="3826854" cy="1325563"/>
          </a:xfrm>
          <a:prstGeom prst="rect">
            <a:avLst/>
          </a:prstGeom>
          <a:noFill/>
          <a:ln>
            <a:noFill/>
          </a:ln>
        </p:spPr>
      </p:pic>
    </p:spTree>
    <p:extLst>
      <p:ext uri="{BB962C8B-B14F-4D97-AF65-F5344CB8AC3E}">
        <p14:creationId xmlns:p14="http://schemas.microsoft.com/office/powerpoint/2010/main" val="54542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でつながろう</a:t>
            </a:r>
            <a:r>
              <a:rPr lang="en-US" altLang="ja-JP" sz="5400" b="1" dirty="0"/>
              <a:t> - 1</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649048" y="3859901"/>
            <a:ext cx="11149140" cy="2848395"/>
          </a:xfrm>
        </p:spPr>
        <p:txBody>
          <a:bodyPr>
            <a:normAutofit/>
          </a:bodyPr>
          <a:lstStyle/>
          <a:p>
            <a:r>
              <a:rPr lang="ja-JP" altLang="en-US" sz="4400" b="1" dirty="0"/>
              <a:t>となりの人</a:t>
            </a:r>
            <a:r>
              <a:rPr lang="ja-JP" altLang="en-US" sz="4400" dirty="0"/>
              <a:t>と「接続先アドレス」「セキュリティ数値」を同じ値にします。</a:t>
            </a:r>
            <a:endParaRPr lang="en-US" altLang="ja-JP" sz="4400" dirty="0"/>
          </a:p>
          <a:p>
            <a:r>
              <a:rPr lang="ja-JP" altLang="en-US" sz="4400" dirty="0"/>
              <a:t>「実行」ボタンを押して、「送信」してみましょう。</a:t>
            </a:r>
            <a:endParaRPr lang="en-US" altLang="ja-JP" sz="4400" dirty="0"/>
          </a:p>
        </p:txBody>
      </p:sp>
      <p:pic>
        <p:nvPicPr>
          <p:cNvPr id="7" name="図 6">
            <a:extLst>
              <a:ext uri="{FF2B5EF4-FFF2-40B4-BE49-F238E27FC236}">
                <a16:creationId xmlns:a16="http://schemas.microsoft.com/office/drawing/2014/main" id="{4FBFCE20-5B15-4E29-B9D8-926CF7C6E2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2477" y="1546436"/>
            <a:ext cx="8969638" cy="1997448"/>
          </a:xfrm>
          <a:prstGeom prst="rect">
            <a:avLst/>
          </a:prstGeom>
          <a:noFill/>
          <a:ln>
            <a:noFill/>
          </a:ln>
        </p:spPr>
      </p:pic>
    </p:spTree>
    <p:extLst>
      <p:ext uri="{BB962C8B-B14F-4D97-AF65-F5344CB8AC3E}">
        <p14:creationId xmlns:p14="http://schemas.microsoft.com/office/powerpoint/2010/main" val="169144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でつながろう</a:t>
            </a:r>
            <a:r>
              <a:rPr lang="en-US" altLang="ja-JP" sz="5400" b="1" dirty="0"/>
              <a:t> - 2</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802796" y="1828800"/>
            <a:ext cx="11149140" cy="2848395"/>
          </a:xfrm>
        </p:spPr>
        <p:txBody>
          <a:bodyPr>
            <a:normAutofit/>
          </a:bodyPr>
          <a:lstStyle/>
          <a:p>
            <a:r>
              <a:rPr lang="ja-JP" altLang="en-US" sz="4400" dirty="0"/>
              <a:t>クラス全体で「接続先アドレス」「セキュリティ数値」を同じ値にします。</a:t>
            </a:r>
            <a:endParaRPr lang="en-US" altLang="ja-JP" sz="4400" dirty="0"/>
          </a:p>
          <a:p>
            <a:r>
              <a:rPr lang="ja-JP" altLang="en-US" sz="4400" dirty="0"/>
              <a:t>「実行」ボタンを押して、「送信」してみましょう。</a:t>
            </a:r>
            <a:endParaRPr lang="en-US" altLang="ja-JP" sz="4400" dirty="0"/>
          </a:p>
        </p:txBody>
      </p:sp>
    </p:spTree>
    <p:extLst>
      <p:ext uri="{BB962C8B-B14F-4D97-AF65-F5344CB8AC3E}">
        <p14:creationId xmlns:p14="http://schemas.microsoft.com/office/powerpoint/2010/main" val="151135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をもっと便利にしよう</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5375910" y="2004802"/>
            <a:ext cx="6576026" cy="2848395"/>
          </a:xfrm>
        </p:spPr>
        <p:txBody>
          <a:bodyPr>
            <a:normAutofit/>
          </a:bodyPr>
          <a:lstStyle/>
          <a:p>
            <a:r>
              <a:rPr lang="ja-JP" altLang="en-US" sz="4400" dirty="0"/>
              <a:t>１分ごとに、自動受信するプログラムを作りましょう。</a:t>
            </a:r>
            <a:endParaRPr lang="en-US" altLang="ja-JP" sz="4400" dirty="0"/>
          </a:p>
        </p:txBody>
      </p:sp>
      <p:pic>
        <p:nvPicPr>
          <p:cNvPr id="5" name="図 4">
            <a:extLst>
              <a:ext uri="{FF2B5EF4-FFF2-40B4-BE49-F238E27FC236}">
                <a16:creationId xmlns:a16="http://schemas.microsoft.com/office/drawing/2014/main" id="{6DC9C517-9538-4941-8564-8253C8D536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9048" y="2130020"/>
            <a:ext cx="3689025" cy="1511069"/>
          </a:xfrm>
          <a:prstGeom prst="rect">
            <a:avLst/>
          </a:prstGeom>
          <a:noFill/>
          <a:ln>
            <a:noFill/>
          </a:ln>
        </p:spPr>
      </p:pic>
    </p:spTree>
    <p:extLst>
      <p:ext uri="{BB962C8B-B14F-4D97-AF65-F5344CB8AC3E}">
        <p14:creationId xmlns:p14="http://schemas.microsoft.com/office/powerpoint/2010/main" val="263760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プログラムが完成</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pic>
        <p:nvPicPr>
          <p:cNvPr id="3" name="図 2">
            <a:extLst>
              <a:ext uri="{FF2B5EF4-FFF2-40B4-BE49-F238E27FC236}">
                <a16:creationId xmlns:a16="http://schemas.microsoft.com/office/drawing/2014/main" id="{A59C48B5-4E86-4A8B-9457-5DB352766CE2}"/>
              </a:ext>
            </a:extLst>
          </p:cNvPr>
          <p:cNvPicPr>
            <a:picLocks noChangeAspect="1"/>
          </p:cNvPicPr>
          <p:nvPr/>
        </p:nvPicPr>
        <p:blipFill>
          <a:blip r:embed="rId3"/>
          <a:stretch>
            <a:fillRect/>
          </a:stretch>
        </p:blipFill>
        <p:spPr>
          <a:xfrm>
            <a:off x="649048" y="1607294"/>
            <a:ext cx="10616750" cy="5128735"/>
          </a:xfrm>
          <a:prstGeom prst="rect">
            <a:avLst/>
          </a:prstGeom>
          <a:ln>
            <a:noFill/>
          </a:ln>
          <a:effectLst>
            <a:outerShdw blurRad="190500" algn="tl" rotWithShape="0">
              <a:srgbClr val="000000">
                <a:alpha val="70000"/>
              </a:srgbClr>
            </a:outerShdw>
          </a:effectLst>
        </p:spPr>
      </p:pic>
      <p:sp>
        <p:nvSpPr>
          <p:cNvPr id="7" name="コンテンツ プレースホルダー 6">
            <a:extLst>
              <a:ext uri="{FF2B5EF4-FFF2-40B4-BE49-F238E27FC236}">
                <a16:creationId xmlns:a16="http://schemas.microsoft.com/office/drawing/2014/main" id="{E007627C-C27E-4350-8119-8FE20080979F}"/>
              </a:ext>
            </a:extLst>
          </p:cNvPr>
          <p:cNvSpPr>
            <a:spLocks noGrp="1"/>
          </p:cNvSpPr>
          <p:nvPr>
            <p:ph idx="1"/>
          </p:nvPr>
        </p:nvSpPr>
        <p:spPr>
          <a:xfrm>
            <a:off x="7824324" y="1307735"/>
            <a:ext cx="4127612" cy="2293221"/>
          </a:xfrm>
        </p:spPr>
        <p:txBody>
          <a:bodyPr/>
          <a:lstStyle/>
          <a:p>
            <a:endParaRPr lang="ja-JP" altLang="en-US" dirty="0"/>
          </a:p>
        </p:txBody>
      </p:sp>
    </p:spTree>
    <p:extLst>
      <p:ext uri="{BB962C8B-B14F-4D97-AF65-F5344CB8AC3E}">
        <p14:creationId xmlns:p14="http://schemas.microsoft.com/office/powerpoint/2010/main" val="52339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AI</a:t>
            </a:r>
            <a:r>
              <a:rPr lang="ja-JP" altLang="en-US" sz="5400" b="1" dirty="0"/>
              <a:t>とチャット</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7" name="コンテンツ プレースホルダー 6">
            <a:extLst>
              <a:ext uri="{FF2B5EF4-FFF2-40B4-BE49-F238E27FC236}">
                <a16:creationId xmlns:a16="http://schemas.microsoft.com/office/drawing/2014/main" id="{E007627C-C27E-4350-8119-8FE20080979F}"/>
              </a:ext>
            </a:extLst>
          </p:cNvPr>
          <p:cNvSpPr>
            <a:spLocks noGrp="1"/>
          </p:cNvSpPr>
          <p:nvPr>
            <p:ph idx="1"/>
          </p:nvPr>
        </p:nvSpPr>
        <p:spPr>
          <a:xfrm>
            <a:off x="4782392" y="1809441"/>
            <a:ext cx="7169544" cy="4777476"/>
          </a:xfrm>
        </p:spPr>
        <p:txBody>
          <a:bodyPr>
            <a:normAutofit/>
          </a:bodyPr>
          <a:lstStyle/>
          <a:p>
            <a:r>
              <a:rPr lang="ja-JP" altLang="en-US" sz="4000" dirty="0"/>
              <a:t>「</a:t>
            </a:r>
            <a:r>
              <a:rPr lang="en-US" altLang="ja-JP" sz="4000" dirty="0"/>
              <a:t>AI</a:t>
            </a:r>
            <a:r>
              <a:rPr lang="ja-JP" altLang="en-US" sz="4000" dirty="0"/>
              <a:t>チャットボットに送信」を組み込んで、</a:t>
            </a:r>
            <a:r>
              <a:rPr lang="en-US" altLang="ja-JP" sz="4000" dirty="0"/>
              <a:t>AI</a:t>
            </a:r>
            <a:r>
              <a:rPr lang="ja-JP" altLang="en-US" sz="4000" dirty="0"/>
              <a:t>コンピュータと会話ができます。会話内容は自分だけにしか表示されません。</a:t>
            </a:r>
            <a:endParaRPr lang="en-US" altLang="ja-JP" sz="4000" dirty="0"/>
          </a:p>
          <a:p>
            <a:endParaRPr lang="en-US" altLang="ja-JP" dirty="0"/>
          </a:p>
          <a:p>
            <a:pPr marL="0" indent="0">
              <a:buNone/>
            </a:pPr>
            <a:r>
              <a:rPr lang="en-US" altLang="ja-JP" sz="2000" dirty="0"/>
              <a:t>※</a:t>
            </a:r>
            <a:r>
              <a:rPr lang="ja-JP" altLang="en-US" sz="2000" dirty="0"/>
              <a:t>「</a:t>
            </a:r>
            <a:r>
              <a:rPr lang="en-US" altLang="ja-JP" sz="2000" dirty="0"/>
              <a:t>AI</a:t>
            </a:r>
            <a:r>
              <a:rPr lang="ja-JP" altLang="en-US" sz="2000" dirty="0"/>
              <a:t>チャットボット」に、 リクルートテクノロジーズ</a:t>
            </a:r>
          </a:p>
          <a:p>
            <a:pPr marL="0" indent="0">
              <a:buNone/>
            </a:pPr>
            <a:r>
              <a:rPr lang="ja-JP" altLang="en-US" sz="2000" dirty="0"/>
              <a:t>「</a:t>
            </a:r>
            <a:r>
              <a:rPr lang="en-US" altLang="ja-JP" sz="2000" dirty="0"/>
              <a:t>Talk API</a:t>
            </a:r>
            <a:r>
              <a:rPr lang="ja-JP" altLang="en-US" sz="2000" dirty="0"/>
              <a:t>」を利用しています。</a:t>
            </a:r>
          </a:p>
          <a:p>
            <a:pPr marL="0" indent="0">
              <a:buNone/>
            </a:pPr>
            <a:r>
              <a:rPr lang="ja-JP" altLang="en-US" sz="2000" dirty="0"/>
              <a:t>　</a:t>
            </a:r>
            <a:r>
              <a:rPr lang="en-US" altLang="ja-JP" sz="2000" dirty="0"/>
              <a:t>https://a3rt.recruit-tech.co.jp/product/talkAPI/</a:t>
            </a:r>
          </a:p>
          <a:p>
            <a:endParaRPr lang="ja-JP" altLang="en-US" dirty="0"/>
          </a:p>
        </p:txBody>
      </p:sp>
      <p:pic>
        <p:nvPicPr>
          <p:cNvPr id="6" name="図 5" descr="テキスト, 標識 が含まれている画像&#10;&#10;自動的に生成された説明">
            <a:extLst>
              <a:ext uri="{FF2B5EF4-FFF2-40B4-BE49-F238E27FC236}">
                <a16:creationId xmlns:a16="http://schemas.microsoft.com/office/drawing/2014/main" id="{E65FD9AD-0143-4AF6-A1BD-500C5094CCA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2976" y="2122904"/>
            <a:ext cx="3604701" cy="3688297"/>
          </a:xfrm>
          <a:prstGeom prst="rect">
            <a:avLst/>
          </a:prstGeom>
        </p:spPr>
      </p:pic>
      <p:sp>
        <p:nvSpPr>
          <p:cNvPr id="8" name="楕円 7">
            <a:extLst>
              <a:ext uri="{FF2B5EF4-FFF2-40B4-BE49-F238E27FC236}">
                <a16:creationId xmlns:a16="http://schemas.microsoft.com/office/drawing/2014/main" id="{76E2E622-FD91-4FCE-AB06-BE88448F22F4}"/>
              </a:ext>
            </a:extLst>
          </p:cNvPr>
          <p:cNvSpPr/>
          <p:nvPr/>
        </p:nvSpPr>
        <p:spPr>
          <a:xfrm>
            <a:off x="896194" y="4960418"/>
            <a:ext cx="3538242" cy="928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5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kumimoji="1" lang="en-US" altLang="ja-JP" sz="5400" b="1" dirty="0"/>
              <a:t>SNS</a:t>
            </a:r>
            <a:r>
              <a:rPr kumimoji="1" lang="ja-JP" altLang="en-US" sz="5400" b="1" dirty="0"/>
              <a:t>の利点・欠点を考えよう</a:t>
            </a:r>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10" name="コンテンツ プレースホルダー 9">
            <a:extLst>
              <a:ext uri="{FF2B5EF4-FFF2-40B4-BE49-F238E27FC236}">
                <a16:creationId xmlns:a16="http://schemas.microsoft.com/office/drawing/2014/main" id="{5E3E7D5D-E913-4F04-9CA1-7EA7B7E199F7}"/>
              </a:ext>
            </a:extLst>
          </p:cNvPr>
          <p:cNvSpPr>
            <a:spLocks noGrp="1"/>
          </p:cNvSpPr>
          <p:nvPr>
            <p:ph idx="1"/>
          </p:nvPr>
        </p:nvSpPr>
        <p:spPr>
          <a:xfrm>
            <a:off x="838200" y="1690688"/>
            <a:ext cx="10515600" cy="5041885"/>
          </a:xfrm>
        </p:spPr>
        <p:txBody>
          <a:bodyPr>
            <a:normAutofit/>
          </a:bodyPr>
          <a:lstStyle/>
          <a:p>
            <a:pPr marL="0" indent="0">
              <a:buNone/>
            </a:pPr>
            <a:r>
              <a:rPr lang="en-US" altLang="ja-JP" sz="3600" b="1" dirty="0"/>
              <a:t>SNS</a:t>
            </a:r>
            <a:r>
              <a:rPr lang="ja-JP" altLang="en-US" sz="3600" b="1" dirty="0"/>
              <a:t>の利点</a:t>
            </a:r>
            <a:r>
              <a:rPr lang="ja-JP" altLang="en-US" sz="3600" dirty="0"/>
              <a:t>（便利なこと）</a:t>
            </a:r>
            <a:endParaRPr lang="en-US" altLang="ja-JP" sz="3600" dirty="0"/>
          </a:p>
          <a:p>
            <a:r>
              <a:rPr lang="ja-JP" altLang="en-US" sz="3600" dirty="0"/>
              <a:t>　</a:t>
            </a:r>
            <a:endParaRPr lang="en-US" altLang="ja-JP" sz="3600" dirty="0"/>
          </a:p>
          <a:p>
            <a:r>
              <a:rPr lang="ja-JP" altLang="en-US" sz="3600" dirty="0"/>
              <a:t>　</a:t>
            </a:r>
            <a:endParaRPr lang="en-US" altLang="ja-JP" sz="3600" dirty="0"/>
          </a:p>
          <a:p>
            <a:r>
              <a:rPr lang="ja-JP" altLang="en-US" sz="3600" dirty="0"/>
              <a:t>　</a:t>
            </a:r>
            <a:endParaRPr lang="en-US" altLang="ja-JP" sz="3600" dirty="0"/>
          </a:p>
          <a:p>
            <a:pPr marL="0" indent="0">
              <a:buNone/>
            </a:pPr>
            <a:r>
              <a:rPr lang="en-US" altLang="ja-JP" sz="3600" b="1" dirty="0"/>
              <a:t>SNS</a:t>
            </a:r>
            <a:r>
              <a:rPr lang="ja-JP" altLang="en-US" sz="3600" b="1" dirty="0"/>
              <a:t>の欠点</a:t>
            </a:r>
            <a:r>
              <a:rPr lang="ja-JP" altLang="en-US" sz="3600" dirty="0"/>
              <a:t>（困ること）</a:t>
            </a:r>
            <a:endParaRPr lang="en-US" altLang="ja-JP" sz="3600" dirty="0"/>
          </a:p>
          <a:p>
            <a:r>
              <a:rPr lang="ja-JP" altLang="en-US" sz="3600" dirty="0"/>
              <a:t>　</a:t>
            </a:r>
            <a:endParaRPr lang="en-US" altLang="ja-JP" sz="3600" dirty="0"/>
          </a:p>
          <a:p>
            <a:r>
              <a:rPr lang="ja-JP" altLang="en-US" sz="3600" dirty="0"/>
              <a:t>　</a:t>
            </a:r>
            <a:endParaRPr lang="en-US" altLang="ja-JP" sz="3600" dirty="0"/>
          </a:p>
          <a:p>
            <a:r>
              <a:rPr lang="ja-JP" altLang="en-US" sz="3600" dirty="0"/>
              <a:t>　</a:t>
            </a:r>
          </a:p>
        </p:txBody>
      </p:sp>
    </p:spTree>
    <p:extLst>
      <p:ext uri="{BB962C8B-B14F-4D97-AF65-F5344CB8AC3E}">
        <p14:creationId xmlns:p14="http://schemas.microsoft.com/office/powerpoint/2010/main" val="329585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a:t>
            </a:r>
            <a:r>
              <a:rPr lang="ja-JP" altLang="en-US" sz="5400" b="1" dirty="0"/>
              <a:t>ねそプロ</a:t>
            </a:r>
            <a:r>
              <a:rPr lang="en-US" altLang="ja-JP" sz="5400" b="1" dirty="0"/>
              <a:t>』</a:t>
            </a:r>
            <a:r>
              <a:rPr lang="ja-JP" altLang="en-US" sz="5400" b="1" dirty="0"/>
              <a:t>サイトの表示</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20391" y="1844984"/>
            <a:ext cx="11193982" cy="3576679"/>
          </a:xfrm>
        </p:spPr>
        <p:txBody>
          <a:bodyPr>
            <a:normAutofit/>
          </a:bodyPr>
          <a:lstStyle/>
          <a:p>
            <a:pPr marL="0" indent="0">
              <a:buNone/>
            </a:pPr>
            <a:r>
              <a:rPr lang="en-US" altLang="ja-JP" sz="3600" dirty="0"/>
              <a:t>『</a:t>
            </a:r>
            <a:r>
              <a:rPr lang="ja-JP" altLang="en-US" sz="3600" b="1" dirty="0"/>
              <a:t>ねそプロ</a:t>
            </a:r>
            <a:r>
              <a:rPr lang="en-US" altLang="ja-JP" sz="3600" dirty="0"/>
              <a:t>』 </a:t>
            </a:r>
            <a:r>
              <a:rPr lang="ja-JP" altLang="en-US" sz="3600" dirty="0"/>
              <a:t>を</a:t>
            </a:r>
            <a:r>
              <a:rPr lang="en-US" altLang="ja-JP" sz="3600" dirty="0"/>
              <a:t>Google</a:t>
            </a:r>
            <a:r>
              <a:rPr lang="ja-JP" altLang="en-US" sz="3600" dirty="0"/>
              <a:t>から検索</a:t>
            </a:r>
            <a:endParaRPr lang="en-US" altLang="ja-JP" sz="3600" dirty="0"/>
          </a:p>
          <a:p>
            <a:pPr marL="0" indent="0">
              <a:buNone/>
            </a:pPr>
            <a:r>
              <a:rPr lang="ja-JP" altLang="en-US" sz="3600" dirty="0"/>
              <a:t>または、</a:t>
            </a:r>
            <a:r>
              <a:rPr lang="en-US" altLang="ja-JP" sz="3600" dirty="0"/>
              <a:t>URL</a:t>
            </a:r>
            <a:r>
              <a:rPr lang="ja-JP" altLang="en-US" sz="3600" dirty="0"/>
              <a:t>を入力</a:t>
            </a:r>
            <a:endParaRPr lang="en-US" altLang="ja-JP" sz="3600" dirty="0"/>
          </a:p>
          <a:p>
            <a:pPr marL="0" indent="0">
              <a:buNone/>
            </a:pPr>
            <a:r>
              <a:rPr lang="en-US" altLang="ja-JP" sz="3600" dirty="0">
                <a:hlinkClick r:id="rId2"/>
              </a:rPr>
              <a:t>https://kaihatuiinkai.jp/nesopuro/</a:t>
            </a:r>
            <a:endParaRPr lang="en-US" altLang="ja-JP" sz="3600" dirty="0"/>
          </a:p>
          <a:p>
            <a:pPr marL="0" indent="0">
              <a:buNone/>
            </a:pPr>
            <a:endParaRPr lang="en-US" altLang="ja-JP" sz="36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pic>
        <p:nvPicPr>
          <p:cNvPr id="4" name="図 3">
            <a:extLst>
              <a:ext uri="{FF2B5EF4-FFF2-40B4-BE49-F238E27FC236}">
                <a16:creationId xmlns:a16="http://schemas.microsoft.com/office/drawing/2014/main" id="{0EFA1E53-9E04-49F8-8342-908A38B7B0B7}"/>
              </a:ext>
            </a:extLst>
          </p:cNvPr>
          <p:cNvPicPr>
            <a:picLocks noChangeAspect="1"/>
          </p:cNvPicPr>
          <p:nvPr/>
        </p:nvPicPr>
        <p:blipFill>
          <a:blip r:embed="rId4"/>
          <a:stretch>
            <a:fillRect/>
          </a:stretch>
        </p:blipFill>
        <p:spPr>
          <a:xfrm>
            <a:off x="1683144" y="3951032"/>
            <a:ext cx="8162166" cy="4043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906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en-US" sz="5400" b="1" dirty="0"/>
              <a:t>の画面</a:t>
            </a:r>
            <a:r>
              <a:rPr lang="ja-JP" altLang="ja-JP" sz="5400" b="1" dirty="0"/>
              <a:t>を作ろう</a:t>
            </a:r>
            <a:r>
              <a:rPr lang="en-US" altLang="ja-JP" sz="5400" b="1" dirty="0"/>
              <a:t> - 1</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左側のブロックを中央エリアにドラッグしてプログラムを作ります。</a:t>
            </a:r>
            <a:endParaRPr lang="ja-JP" altLang="ja-JP" sz="3600" dirty="0"/>
          </a:p>
        </p:txBody>
      </p:sp>
      <p:pic>
        <p:nvPicPr>
          <p:cNvPr id="4" name="図 3">
            <a:extLst>
              <a:ext uri="{FF2B5EF4-FFF2-40B4-BE49-F238E27FC236}">
                <a16:creationId xmlns:a16="http://schemas.microsoft.com/office/drawing/2014/main" id="{F25208F1-0136-471F-8876-CB5AA5A863E1}"/>
              </a:ext>
            </a:extLst>
          </p:cNvPr>
          <p:cNvPicPr>
            <a:picLocks noChangeAspect="1"/>
          </p:cNvPicPr>
          <p:nvPr/>
        </p:nvPicPr>
        <p:blipFill>
          <a:blip r:embed="rId2"/>
          <a:stretch>
            <a:fillRect/>
          </a:stretch>
        </p:blipFill>
        <p:spPr>
          <a:xfrm>
            <a:off x="1388804" y="2266466"/>
            <a:ext cx="9144002" cy="4480439"/>
          </a:xfrm>
          <a:prstGeom prst="rect">
            <a:avLst/>
          </a:prstGeom>
          <a:ln>
            <a:noFill/>
          </a:ln>
          <a:effectLst>
            <a:outerShdw blurRad="190500" algn="tl" rotWithShape="0">
              <a:srgbClr val="000000">
                <a:alpha val="70000"/>
              </a:srgbClr>
            </a:outerShdw>
          </a:effectLst>
        </p:spPr>
      </p:pic>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Tree>
    <p:extLst>
      <p:ext uri="{BB962C8B-B14F-4D97-AF65-F5344CB8AC3E}">
        <p14:creationId xmlns:p14="http://schemas.microsoft.com/office/powerpoint/2010/main" val="36529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en-US" sz="5400" b="1" dirty="0"/>
              <a:t>の画面</a:t>
            </a:r>
            <a:r>
              <a:rPr lang="ja-JP" altLang="ja-JP" sz="5400" b="1" dirty="0"/>
              <a:t>を作ろう</a:t>
            </a:r>
            <a:r>
              <a:rPr lang="en-US" altLang="ja-JP" sz="5400" b="1" dirty="0"/>
              <a:t> - 2</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pic>
        <p:nvPicPr>
          <p:cNvPr id="5" name="図 4">
            <a:extLst>
              <a:ext uri="{FF2B5EF4-FFF2-40B4-BE49-F238E27FC236}">
                <a16:creationId xmlns:a16="http://schemas.microsoft.com/office/drawing/2014/main" id="{1655C309-4279-48CF-908D-28B99808C4C6}"/>
              </a:ext>
            </a:extLst>
          </p:cNvPr>
          <p:cNvPicPr>
            <a:picLocks noChangeAspect="1"/>
          </p:cNvPicPr>
          <p:nvPr/>
        </p:nvPicPr>
        <p:blipFill>
          <a:blip r:embed="rId3"/>
          <a:stretch>
            <a:fillRect/>
          </a:stretch>
        </p:blipFill>
        <p:spPr>
          <a:xfrm>
            <a:off x="1327094" y="2292352"/>
            <a:ext cx="9241779" cy="4409067"/>
          </a:xfrm>
          <a:prstGeom prst="rect">
            <a:avLst/>
          </a:prstGeom>
          <a:ln>
            <a:noFill/>
          </a:ln>
          <a:effectLst>
            <a:outerShdw blurRad="190500" algn="tl" rotWithShape="0">
              <a:srgbClr val="000000">
                <a:alpha val="70000"/>
              </a:srgbClr>
            </a:outerShdw>
          </a:effectLst>
        </p:spPr>
      </p:pic>
      <p:sp>
        <p:nvSpPr>
          <p:cNvPr id="6" name="楕円 5">
            <a:extLst>
              <a:ext uri="{FF2B5EF4-FFF2-40B4-BE49-F238E27FC236}">
                <a16:creationId xmlns:a16="http://schemas.microsoft.com/office/drawing/2014/main" id="{F83DAD2C-85D5-433A-BCD3-B26340025AF5}"/>
              </a:ext>
            </a:extLst>
          </p:cNvPr>
          <p:cNvSpPr/>
          <p:nvPr/>
        </p:nvSpPr>
        <p:spPr>
          <a:xfrm>
            <a:off x="3180170" y="2646096"/>
            <a:ext cx="2184849" cy="10623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8308CA4-2AC8-470A-BD53-8EE16786F33E}"/>
              </a:ext>
            </a:extLst>
          </p:cNvPr>
          <p:cNvSpPr/>
          <p:nvPr/>
        </p:nvSpPr>
        <p:spPr>
          <a:xfrm>
            <a:off x="5436499" y="2130227"/>
            <a:ext cx="2184849" cy="10623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209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SNS</a:t>
            </a:r>
            <a:r>
              <a:rPr lang="ja-JP" altLang="en-US" sz="5400" b="1" dirty="0"/>
              <a:t>の画面</a:t>
            </a:r>
            <a:r>
              <a:rPr lang="ja-JP" altLang="ja-JP" sz="5400" b="1" dirty="0"/>
              <a:t>を作ろう</a:t>
            </a:r>
            <a:r>
              <a:rPr lang="en-US" altLang="ja-JP" sz="5400" b="1" dirty="0"/>
              <a:t> - 3</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pic>
        <p:nvPicPr>
          <p:cNvPr id="4" name="図 3">
            <a:extLst>
              <a:ext uri="{FF2B5EF4-FFF2-40B4-BE49-F238E27FC236}">
                <a16:creationId xmlns:a16="http://schemas.microsoft.com/office/drawing/2014/main" id="{0425E0BC-AEAD-4BFA-B511-6EC3555224B7}"/>
              </a:ext>
            </a:extLst>
          </p:cNvPr>
          <p:cNvPicPr>
            <a:picLocks noChangeAspect="1"/>
          </p:cNvPicPr>
          <p:nvPr/>
        </p:nvPicPr>
        <p:blipFill>
          <a:blip r:embed="rId3"/>
          <a:stretch>
            <a:fillRect/>
          </a:stretch>
        </p:blipFill>
        <p:spPr>
          <a:xfrm>
            <a:off x="1163818" y="2280713"/>
            <a:ext cx="3740011" cy="3116676"/>
          </a:xfrm>
          <a:prstGeom prst="rect">
            <a:avLst/>
          </a:prstGeom>
        </p:spPr>
      </p:pic>
      <p:pic>
        <p:nvPicPr>
          <p:cNvPr id="7" name="図 6">
            <a:extLst>
              <a:ext uri="{FF2B5EF4-FFF2-40B4-BE49-F238E27FC236}">
                <a16:creationId xmlns:a16="http://schemas.microsoft.com/office/drawing/2014/main" id="{EAD9ED3D-35A2-47AB-B328-727FCDD4A8D5}"/>
              </a:ext>
            </a:extLst>
          </p:cNvPr>
          <p:cNvPicPr>
            <a:picLocks noChangeAspect="1"/>
          </p:cNvPicPr>
          <p:nvPr/>
        </p:nvPicPr>
        <p:blipFill>
          <a:blip r:embed="rId4"/>
          <a:stretch>
            <a:fillRect/>
          </a:stretch>
        </p:blipFill>
        <p:spPr>
          <a:xfrm>
            <a:off x="7687378" y="2185802"/>
            <a:ext cx="2832813" cy="4618123"/>
          </a:xfrm>
          <a:prstGeom prst="rect">
            <a:avLst/>
          </a:prstGeom>
        </p:spPr>
      </p:pic>
      <p:sp>
        <p:nvSpPr>
          <p:cNvPr id="8" name="矢印: 右 7">
            <a:extLst>
              <a:ext uri="{FF2B5EF4-FFF2-40B4-BE49-F238E27FC236}">
                <a16:creationId xmlns:a16="http://schemas.microsoft.com/office/drawing/2014/main" id="{BB70E431-BAE1-4A15-B21F-15D23FB2407E}"/>
              </a:ext>
            </a:extLst>
          </p:cNvPr>
          <p:cNvSpPr/>
          <p:nvPr/>
        </p:nvSpPr>
        <p:spPr>
          <a:xfrm>
            <a:off x="5607781" y="2992030"/>
            <a:ext cx="1246173" cy="8739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186EC4E-4530-4C62-8F6D-8D4E29EEA581}"/>
              </a:ext>
            </a:extLst>
          </p:cNvPr>
          <p:cNvSpPr/>
          <p:nvPr/>
        </p:nvSpPr>
        <p:spPr>
          <a:xfrm>
            <a:off x="3033823" y="5833665"/>
            <a:ext cx="4185761" cy="83099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r>
              <a:rPr lang="ja-JP" altLang="en-US" sz="2400" b="1" dirty="0"/>
              <a:t>自分の使いやすい</a:t>
            </a:r>
            <a:endParaRPr lang="en-US" altLang="ja-JP" sz="2400" b="1" dirty="0"/>
          </a:p>
          <a:p>
            <a:r>
              <a:rPr lang="ja-JP" altLang="en-US" sz="2400" b="1" dirty="0"/>
              <a:t>デザインにしてみましょう。</a:t>
            </a:r>
          </a:p>
        </p:txBody>
      </p:sp>
    </p:spTree>
    <p:extLst>
      <p:ext uri="{BB962C8B-B14F-4D97-AF65-F5344CB8AC3E}">
        <p14:creationId xmlns:p14="http://schemas.microsoft.com/office/powerpoint/2010/main" val="140500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のプログラム</a:t>
            </a:r>
            <a:r>
              <a:rPr lang="ja-JP" altLang="ja-JP" sz="5400" b="1" dirty="0"/>
              <a:t>を作ろう</a:t>
            </a:r>
            <a:r>
              <a:rPr lang="en-US" altLang="ja-JP" sz="5400" b="1" dirty="0"/>
              <a:t> - 1</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532250"/>
            <a:ext cx="6555223" cy="1265533"/>
          </a:xfrm>
        </p:spPr>
        <p:txBody>
          <a:bodyPr>
            <a:normAutofit/>
          </a:bodyPr>
          <a:lstStyle/>
          <a:p>
            <a:pPr marL="0" indent="0">
              <a:buNone/>
            </a:pPr>
            <a:r>
              <a:rPr lang="ja-JP" altLang="en-US" sz="3600" dirty="0"/>
              <a:t>ドラッグして入れる</a:t>
            </a:r>
          </a:p>
        </p:txBody>
      </p:sp>
      <p:pic>
        <p:nvPicPr>
          <p:cNvPr id="12" name="図 11">
            <a:extLst>
              <a:ext uri="{FF2B5EF4-FFF2-40B4-BE49-F238E27FC236}">
                <a16:creationId xmlns:a16="http://schemas.microsoft.com/office/drawing/2014/main" id="{F840B908-C40C-46AA-9F02-11411A5F7E0D}"/>
              </a:ext>
            </a:extLst>
          </p:cNvPr>
          <p:cNvPicPr>
            <a:picLocks noChangeAspect="1"/>
          </p:cNvPicPr>
          <p:nvPr/>
        </p:nvPicPr>
        <p:blipFill>
          <a:blip r:embed="rId3"/>
          <a:stretch>
            <a:fillRect/>
          </a:stretch>
        </p:blipFill>
        <p:spPr>
          <a:xfrm>
            <a:off x="5180713" y="2576297"/>
            <a:ext cx="4430714" cy="1483921"/>
          </a:xfrm>
          <a:prstGeom prst="rect">
            <a:avLst/>
          </a:prstGeom>
        </p:spPr>
      </p:pic>
      <p:pic>
        <p:nvPicPr>
          <p:cNvPr id="13" name="図 12">
            <a:extLst>
              <a:ext uri="{FF2B5EF4-FFF2-40B4-BE49-F238E27FC236}">
                <a16:creationId xmlns:a16="http://schemas.microsoft.com/office/drawing/2014/main" id="{C4374AEF-B0BC-42E3-805F-9638EAEAAFBC}"/>
              </a:ext>
            </a:extLst>
          </p:cNvPr>
          <p:cNvPicPr>
            <a:picLocks noChangeAspect="1"/>
          </p:cNvPicPr>
          <p:nvPr/>
        </p:nvPicPr>
        <p:blipFill>
          <a:blip r:embed="rId4"/>
          <a:stretch>
            <a:fillRect/>
          </a:stretch>
        </p:blipFill>
        <p:spPr>
          <a:xfrm>
            <a:off x="255574" y="1863064"/>
            <a:ext cx="3216714" cy="4895682"/>
          </a:xfrm>
          <a:prstGeom prst="rect">
            <a:avLst/>
          </a:prstGeom>
        </p:spPr>
      </p:pic>
      <p:sp>
        <p:nvSpPr>
          <p:cNvPr id="18" name="矢印: 右 17">
            <a:extLst>
              <a:ext uri="{FF2B5EF4-FFF2-40B4-BE49-F238E27FC236}">
                <a16:creationId xmlns:a16="http://schemas.microsoft.com/office/drawing/2014/main" id="{3C0EA1B3-D20E-4A21-8DB9-EFDE1A753D86}"/>
              </a:ext>
            </a:extLst>
          </p:cNvPr>
          <p:cNvSpPr/>
          <p:nvPr/>
        </p:nvSpPr>
        <p:spPr>
          <a:xfrm rot="961450">
            <a:off x="3219586" y="2638159"/>
            <a:ext cx="2645862" cy="721268"/>
          </a:xfrm>
          <a:prstGeom prst="rightArrow">
            <a:avLst>
              <a:gd name="adj1" fmla="val 50000"/>
              <a:gd name="adj2" fmla="val 9121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6764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のプログラム</a:t>
            </a:r>
            <a:r>
              <a:rPr lang="ja-JP" altLang="ja-JP" sz="5400" b="1" dirty="0"/>
              <a:t>を作ろう</a:t>
            </a:r>
            <a:r>
              <a:rPr lang="en-US" altLang="ja-JP" sz="5400" b="1" dirty="0"/>
              <a:t> - 2</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2085174"/>
            <a:ext cx="6555223" cy="2956844"/>
          </a:xfrm>
        </p:spPr>
        <p:txBody>
          <a:bodyPr>
            <a:normAutofit fontScale="92500" lnSpcReduction="10000"/>
          </a:bodyPr>
          <a:lstStyle/>
          <a:p>
            <a:r>
              <a:rPr lang="ja-JP" altLang="en-US" sz="4400" dirty="0"/>
              <a:t>「送信」プログラムはこれで完成です。</a:t>
            </a:r>
            <a:endParaRPr lang="en-US" altLang="ja-JP" sz="4400" dirty="0"/>
          </a:p>
          <a:p>
            <a:endParaRPr lang="en-US" altLang="ja-JP" sz="4400" dirty="0"/>
          </a:p>
          <a:p>
            <a:r>
              <a:rPr lang="ja-JP" altLang="en-US" sz="4400" dirty="0"/>
              <a:t>「実行」ボタンを押してください。</a:t>
            </a:r>
          </a:p>
        </p:txBody>
      </p:sp>
      <p:pic>
        <p:nvPicPr>
          <p:cNvPr id="19" name="図 18">
            <a:extLst>
              <a:ext uri="{FF2B5EF4-FFF2-40B4-BE49-F238E27FC236}">
                <a16:creationId xmlns:a16="http://schemas.microsoft.com/office/drawing/2014/main" id="{E08B1829-A467-4998-8BD5-BA8BA02A8681}"/>
              </a:ext>
            </a:extLst>
          </p:cNvPr>
          <p:cNvPicPr/>
          <p:nvPr/>
        </p:nvPicPr>
        <p:blipFill>
          <a:blip r:embed="rId3">
            <a:extLst>
              <a:ext uri="{28A0092B-C50C-407E-A947-70E740481C1C}">
                <a14:useLocalDpi xmlns:a14="http://schemas.microsoft.com/office/drawing/2010/main" val="0"/>
              </a:ext>
            </a:extLst>
          </a:blip>
          <a:stretch>
            <a:fillRect/>
          </a:stretch>
        </p:blipFill>
        <p:spPr>
          <a:xfrm>
            <a:off x="470656" y="1797432"/>
            <a:ext cx="4101344" cy="3796372"/>
          </a:xfrm>
          <a:prstGeom prst="rect">
            <a:avLst/>
          </a:prstGeom>
        </p:spPr>
      </p:pic>
    </p:spTree>
    <p:extLst>
      <p:ext uri="{BB962C8B-B14F-4D97-AF65-F5344CB8AC3E}">
        <p14:creationId xmlns:p14="http://schemas.microsoft.com/office/powerpoint/2010/main" val="260121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のプログラム</a:t>
            </a:r>
            <a:r>
              <a:rPr lang="ja-JP" altLang="ja-JP" sz="5400" b="1" dirty="0"/>
              <a:t>を作ろう</a:t>
            </a:r>
            <a:r>
              <a:rPr lang="en-US" altLang="ja-JP" sz="5400" b="1" dirty="0"/>
              <a:t> - 3</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7994931" y="1564618"/>
            <a:ext cx="4321145" cy="4674528"/>
          </a:xfrm>
        </p:spPr>
        <p:txBody>
          <a:bodyPr>
            <a:normAutofit/>
          </a:bodyPr>
          <a:lstStyle/>
          <a:p>
            <a:r>
              <a:rPr lang="ja-JP" altLang="en-US" sz="3600" dirty="0"/>
              <a:t>入力エリアに文字を書いてください。</a:t>
            </a:r>
            <a:endParaRPr lang="en-US" altLang="ja-JP" sz="3600" dirty="0"/>
          </a:p>
          <a:p>
            <a:r>
              <a:rPr lang="ja-JP" altLang="en-US" sz="3600" dirty="0"/>
              <a:t>「送信」ボタンを押してください。</a:t>
            </a:r>
            <a:endParaRPr lang="en-US" altLang="ja-JP" sz="3600" dirty="0"/>
          </a:p>
          <a:p>
            <a:r>
              <a:rPr lang="ja-JP" altLang="en-US" sz="3600" dirty="0"/>
              <a:t>表示エリアに文字が出れば成功です。</a:t>
            </a:r>
            <a:endParaRPr lang="en-US" altLang="ja-JP" sz="3600" dirty="0"/>
          </a:p>
          <a:p>
            <a:endParaRPr lang="ja-JP" altLang="en-US" sz="3600" dirty="0"/>
          </a:p>
        </p:txBody>
      </p:sp>
      <p:pic>
        <p:nvPicPr>
          <p:cNvPr id="3" name="図 2">
            <a:extLst>
              <a:ext uri="{FF2B5EF4-FFF2-40B4-BE49-F238E27FC236}">
                <a16:creationId xmlns:a16="http://schemas.microsoft.com/office/drawing/2014/main" id="{AE3B0C48-D5C3-4B5C-8FA0-D460081A31AB}"/>
              </a:ext>
            </a:extLst>
          </p:cNvPr>
          <p:cNvPicPr>
            <a:picLocks noChangeAspect="1"/>
          </p:cNvPicPr>
          <p:nvPr/>
        </p:nvPicPr>
        <p:blipFill>
          <a:blip r:embed="rId3"/>
          <a:stretch>
            <a:fillRect/>
          </a:stretch>
        </p:blipFill>
        <p:spPr>
          <a:xfrm>
            <a:off x="73463" y="1818346"/>
            <a:ext cx="7764543" cy="46745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414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en-US" altLang="ja-JP" sz="5400" b="1" dirty="0"/>
              <a:t>SNS</a:t>
            </a:r>
            <a:r>
              <a:rPr lang="ja-JP" altLang="en-US" sz="5400" b="1" dirty="0"/>
              <a:t>のプログラム</a:t>
            </a:r>
            <a:r>
              <a:rPr lang="ja-JP" altLang="ja-JP" sz="5400" b="1" dirty="0"/>
              <a:t>を作ろう</a:t>
            </a:r>
            <a:r>
              <a:rPr lang="en-US" altLang="ja-JP" sz="5400" b="1" dirty="0"/>
              <a:t> - 4</a:t>
            </a:r>
            <a:endParaRPr kumimoji="1" lang="ja-JP" altLang="en-US" sz="5400" b="1" dirty="0"/>
          </a:p>
        </p:txBody>
      </p:sp>
      <p:pic>
        <p:nvPicPr>
          <p:cNvPr id="9" name="図 8">
            <a:extLst>
              <a:ext uri="{FF2B5EF4-FFF2-40B4-BE49-F238E27FC236}">
                <a16:creationId xmlns:a16="http://schemas.microsoft.com/office/drawing/2014/main" id="{2AB68E48-BD11-4252-A3DD-ABDB7CE12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361722"/>
            <a:ext cx="1098832" cy="1098832"/>
          </a:xfrm>
          <a:prstGeom prst="rect">
            <a:avLst/>
          </a:prstGeom>
        </p:spPr>
      </p:pic>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824205"/>
            <a:ext cx="6555223" cy="2277776"/>
          </a:xfrm>
        </p:spPr>
        <p:txBody>
          <a:bodyPr>
            <a:normAutofit/>
          </a:bodyPr>
          <a:lstStyle/>
          <a:p>
            <a:r>
              <a:rPr lang="ja-JP" altLang="en-US" sz="4400" dirty="0"/>
              <a:t>「受信」プログラムを作成してください。</a:t>
            </a:r>
            <a:endParaRPr lang="en-US" altLang="ja-JP" sz="4400" dirty="0"/>
          </a:p>
          <a:p>
            <a:r>
              <a:rPr lang="ja-JP" altLang="en-US" sz="4400" dirty="0"/>
              <a:t>必要なブロックは？</a:t>
            </a:r>
            <a:endParaRPr lang="en-US" altLang="ja-JP" sz="4400" dirty="0"/>
          </a:p>
        </p:txBody>
      </p:sp>
      <p:pic>
        <p:nvPicPr>
          <p:cNvPr id="19" name="図 18">
            <a:extLst>
              <a:ext uri="{FF2B5EF4-FFF2-40B4-BE49-F238E27FC236}">
                <a16:creationId xmlns:a16="http://schemas.microsoft.com/office/drawing/2014/main" id="{E08B1829-A467-4998-8BD5-BA8BA02A8681}"/>
              </a:ext>
            </a:extLst>
          </p:cNvPr>
          <p:cNvPicPr/>
          <p:nvPr/>
        </p:nvPicPr>
        <p:blipFill>
          <a:blip r:embed="rId3">
            <a:extLst>
              <a:ext uri="{28A0092B-C50C-407E-A947-70E740481C1C}">
                <a14:useLocalDpi xmlns:a14="http://schemas.microsoft.com/office/drawing/2010/main" val="0"/>
              </a:ext>
            </a:extLst>
          </a:blip>
          <a:stretch>
            <a:fillRect/>
          </a:stretch>
        </p:blipFill>
        <p:spPr>
          <a:xfrm>
            <a:off x="429989" y="1950577"/>
            <a:ext cx="3454187" cy="3284970"/>
          </a:xfrm>
          <a:prstGeom prst="rect">
            <a:avLst/>
          </a:prstGeom>
        </p:spPr>
      </p:pic>
      <p:pic>
        <p:nvPicPr>
          <p:cNvPr id="7" name="図 6">
            <a:extLst>
              <a:ext uri="{FF2B5EF4-FFF2-40B4-BE49-F238E27FC236}">
                <a16:creationId xmlns:a16="http://schemas.microsoft.com/office/drawing/2014/main" id="{3029DDEA-6E54-423D-9F69-C0C87BF976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11646" y="4344742"/>
            <a:ext cx="4432221" cy="1538166"/>
          </a:xfrm>
          <a:prstGeom prst="rect">
            <a:avLst/>
          </a:prstGeom>
          <a:noFill/>
          <a:ln>
            <a:noFill/>
          </a:ln>
        </p:spPr>
      </p:pic>
    </p:spTree>
    <p:extLst>
      <p:ext uri="{BB962C8B-B14F-4D97-AF65-F5344CB8AC3E}">
        <p14:creationId xmlns:p14="http://schemas.microsoft.com/office/powerpoint/2010/main" val="3627192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TotalTime>
  <Words>405</Words>
  <Application>Microsoft Office PowerPoint</Application>
  <PresentationFormat>ワイド画面</PresentationFormat>
  <Paragraphs>55</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『ねそプロ』教材の使い方  SNSを作ろう</vt:lpstr>
      <vt:lpstr>『ねそプロ』サイトの表示</vt:lpstr>
      <vt:lpstr>SNSの画面を作ろう - 1</vt:lpstr>
      <vt:lpstr>SNSの画面を作ろう - 2</vt:lpstr>
      <vt:lpstr>SNSの画面を作ろう - 3</vt:lpstr>
      <vt:lpstr>SNSのプログラムを作ろう - 1</vt:lpstr>
      <vt:lpstr>SNSのプログラムを作ろう - 2</vt:lpstr>
      <vt:lpstr>SNSのプログラムを作ろう - 3</vt:lpstr>
      <vt:lpstr>SNSのプログラムを作ろう - 4</vt:lpstr>
      <vt:lpstr>SNSのプログラムを作ろう - 5</vt:lpstr>
      <vt:lpstr>SNSでつながろう - 1</vt:lpstr>
      <vt:lpstr>SNSでつながろう - 2</vt:lpstr>
      <vt:lpstr>SNSをもっと便利にしよう</vt:lpstr>
      <vt:lpstr>SNSプログラムが完成</vt:lpstr>
      <vt:lpstr>AIとチャット</vt:lpstr>
      <vt:lpstr>SNSの利点・欠点を考えよう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『ねそプロ』教材の使い方  SNSを作ろう</dc:title>
  <dc:creator>Okuta Masao</dc:creator>
  <cp:lastModifiedBy>Okuta Masao</cp:lastModifiedBy>
  <cp:revision>13</cp:revision>
  <dcterms:created xsi:type="dcterms:W3CDTF">2020-01-20T12:09:17Z</dcterms:created>
  <dcterms:modified xsi:type="dcterms:W3CDTF">2023-09-01T23:21:50Z</dcterms:modified>
</cp:coreProperties>
</file>