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2" r:id="rId9"/>
    <p:sldId id="266" r:id="rId10"/>
    <p:sldId id="271" r:id="rId11"/>
    <p:sldId id="269" r:id="rId12"/>
    <p:sldId id="268" r:id="rId13"/>
    <p:sldId id="270" r:id="rId14"/>
    <p:sldId id="267" r:id="rId15"/>
    <p:sldId id="272" r:id="rId16"/>
    <p:sldId id="263" r:id="rId17"/>
    <p:sldId id="265"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8" autoAdjust="0"/>
    <p:restoredTop sz="94660"/>
  </p:normalViewPr>
  <p:slideViewPr>
    <p:cSldViewPr snapToGrid="0">
      <p:cViewPr varScale="1">
        <p:scale>
          <a:sx n="62" d="100"/>
          <a:sy n="62" d="100"/>
        </p:scale>
        <p:origin x="5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0ED32-A616-E463-E2DD-75236E2A6D7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565AAC3-FB38-8B42-EDED-7BD2B9DF1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9E1C7CE-56C2-AC08-5AC5-69A5DE7355D6}"/>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5" name="フッター プレースホルダー 4">
            <a:extLst>
              <a:ext uri="{FF2B5EF4-FFF2-40B4-BE49-F238E27FC236}">
                <a16:creationId xmlns:a16="http://schemas.microsoft.com/office/drawing/2014/main" id="{0EB78CAB-9CE8-D208-97D1-39321B3944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C054FF-7DB6-5614-7AD5-7E0A9B93C4DC}"/>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135610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99791B-8758-4DC7-ACB0-0344D1F1D79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0F9946A-90AC-ED24-FC69-2CC944EE9F7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9FE1D9-7DEB-F815-6473-8CF51089C1F4}"/>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5" name="フッター プレースホルダー 4">
            <a:extLst>
              <a:ext uri="{FF2B5EF4-FFF2-40B4-BE49-F238E27FC236}">
                <a16:creationId xmlns:a16="http://schemas.microsoft.com/office/drawing/2014/main" id="{DD2FA0B3-D693-D6E3-BDDB-3BE76A1658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6BF2FE-AFAB-8DB2-8D0B-04E4F32C0919}"/>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404671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1462000-0642-91E1-3B88-778C5BA4DC6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318BD9-1FF1-1C51-4E9A-8DD61D8BF48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F959F5-CA8A-FAB6-EC16-FE3BC48676F5}"/>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5" name="フッター プレースホルダー 4">
            <a:extLst>
              <a:ext uri="{FF2B5EF4-FFF2-40B4-BE49-F238E27FC236}">
                <a16:creationId xmlns:a16="http://schemas.microsoft.com/office/drawing/2014/main" id="{A083F6EA-3027-6F40-A7AD-3C7799CE5A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4354D8-AA2B-1011-C549-EE8C2839624D}"/>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161364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41E0C8-D2E4-96E1-9497-B05239F328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9FC858-8E22-9E0A-A0E2-9DA2C29ECDB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2B8BA0-D05D-311A-3E37-8BFB4AAB3C0D}"/>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5" name="フッター プレースホルダー 4">
            <a:extLst>
              <a:ext uri="{FF2B5EF4-FFF2-40B4-BE49-F238E27FC236}">
                <a16:creationId xmlns:a16="http://schemas.microsoft.com/office/drawing/2014/main" id="{86758CFB-FE8C-B90B-A827-2AEED489C9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5F8F48-67C4-04CE-0F89-16E3FE52358B}"/>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351668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478AFF-CB0D-E6FD-2314-11ABFDD419C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51A6AA-5AC6-085A-E414-D225463CF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39E76A8-7DF7-493D-CD02-A00BFD5315AC}"/>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5" name="フッター プレースホルダー 4">
            <a:extLst>
              <a:ext uri="{FF2B5EF4-FFF2-40B4-BE49-F238E27FC236}">
                <a16:creationId xmlns:a16="http://schemas.microsoft.com/office/drawing/2014/main" id="{3EB80CDB-278A-020D-F07B-D98F736EFD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E08FFD-5583-8051-D2AA-A0B7956EC4F1}"/>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76896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28F34-8416-564E-C9E1-2767F67155F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03EF58-984F-6336-B349-4BE389F59D7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EBABA9B-F4FB-99FF-14BE-A9A90CFB080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FC1724E-47EE-451A-F3B4-469649AAE26C}"/>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6" name="フッター プレースホルダー 5">
            <a:extLst>
              <a:ext uri="{FF2B5EF4-FFF2-40B4-BE49-F238E27FC236}">
                <a16:creationId xmlns:a16="http://schemas.microsoft.com/office/drawing/2014/main" id="{88781CFD-4EE1-3597-F372-B131A7A386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155B86-D3F9-4752-5A6B-177C5E5A74F2}"/>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123912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25B96-EF49-7F67-78FF-B1E7EE3D013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5CFF52-90D5-FCCE-D1F8-EB2FEA16F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B758A7E-C6DF-AD22-CDA0-304C7940B97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7BD702A-8AA0-E248-3F39-400E9317F5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DF7F519-D703-EC8D-2F47-AFF0F8ED153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D49E3DE-7888-4C6E-5712-31CB88A47C49}"/>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8" name="フッター プレースホルダー 7">
            <a:extLst>
              <a:ext uri="{FF2B5EF4-FFF2-40B4-BE49-F238E27FC236}">
                <a16:creationId xmlns:a16="http://schemas.microsoft.com/office/drawing/2014/main" id="{36DF1CFD-0243-3F8F-388D-93A61E8D617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DE2ACD-56AE-FE5E-1B94-BABB53995C2E}"/>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88941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CDBEE1-6D9F-C116-284D-C143A462C01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ADD9E25-5ED9-F4CD-ACCE-354D00FD97D2}"/>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4" name="フッター プレースホルダー 3">
            <a:extLst>
              <a:ext uri="{FF2B5EF4-FFF2-40B4-BE49-F238E27FC236}">
                <a16:creationId xmlns:a16="http://schemas.microsoft.com/office/drawing/2014/main" id="{81F839C3-5AD4-BA41-1AB0-406D3A2441B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892DB28-44F4-DB42-10C0-BA6239DF4D12}"/>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536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EDC73C-F788-46B1-547F-8FE7EB2996F4}"/>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3" name="フッター プレースホルダー 2">
            <a:extLst>
              <a:ext uri="{FF2B5EF4-FFF2-40B4-BE49-F238E27FC236}">
                <a16:creationId xmlns:a16="http://schemas.microsoft.com/office/drawing/2014/main" id="{E384E800-3B0A-3370-1A77-EC3CD14F4A5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BF704D6-A54D-66BB-45E7-E3BB56638ECA}"/>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87170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23594-5865-64A6-D03A-CF0D898988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FF98497-39A0-4354-6F99-D28F2A418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A80CA56-E57B-ED7E-AC65-3A643CD67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802043E-AA1C-E782-0F5B-FD9BEDBF20BC}"/>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6" name="フッター プレースホルダー 5">
            <a:extLst>
              <a:ext uri="{FF2B5EF4-FFF2-40B4-BE49-F238E27FC236}">
                <a16:creationId xmlns:a16="http://schemas.microsoft.com/office/drawing/2014/main" id="{0AC8403A-73B5-6FA5-82B0-5C1A5CA514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13BD084-5255-0CA7-8B09-173E30086A12}"/>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27518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E00F7-AD36-E5D7-D344-CE1A3437A9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1F61BD7-300D-F54F-2E1E-F70B3272C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3ECA71C-09F3-8E89-558B-A7C962CC1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619DE4-3B89-6800-7CE2-0FCB765ECB96}"/>
              </a:ext>
            </a:extLst>
          </p:cNvPr>
          <p:cNvSpPr>
            <a:spLocks noGrp="1"/>
          </p:cNvSpPr>
          <p:nvPr>
            <p:ph type="dt" sz="half" idx="10"/>
          </p:nvPr>
        </p:nvSpPr>
        <p:spPr/>
        <p:txBody>
          <a:bodyPr/>
          <a:lstStyle/>
          <a:p>
            <a:fld id="{727481A8-3116-4E8A-AC19-73104881EDDE}" type="datetimeFigureOut">
              <a:rPr kumimoji="1" lang="ja-JP" altLang="en-US" smtClean="0"/>
              <a:t>2022/11/27</a:t>
            </a:fld>
            <a:endParaRPr kumimoji="1" lang="ja-JP" altLang="en-US"/>
          </a:p>
        </p:txBody>
      </p:sp>
      <p:sp>
        <p:nvSpPr>
          <p:cNvPr id="6" name="フッター プレースホルダー 5">
            <a:extLst>
              <a:ext uri="{FF2B5EF4-FFF2-40B4-BE49-F238E27FC236}">
                <a16:creationId xmlns:a16="http://schemas.microsoft.com/office/drawing/2014/main" id="{18C26A38-46E1-6AA0-AA7A-1F98764D77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9A8F2E-A5E7-B1C3-53D5-DCCA836C5794}"/>
              </a:ext>
            </a:extLst>
          </p:cNvPr>
          <p:cNvSpPr>
            <a:spLocks noGrp="1"/>
          </p:cNvSpPr>
          <p:nvPr>
            <p:ph type="sldNum" sz="quarter" idx="12"/>
          </p:nvPr>
        </p:nvSpPr>
        <p:spPr/>
        <p:txBody>
          <a:body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212351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735365E-1B5E-52D9-9F34-29483CFA1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FDA809-AC39-D147-9E70-EC84080B5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8F31AA-8AAB-D875-B989-23BF8C956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481A8-3116-4E8A-AC19-73104881EDDE}" type="datetimeFigureOut">
              <a:rPr kumimoji="1" lang="ja-JP" altLang="en-US" smtClean="0"/>
              <a:t>2022/11/27</a:t>
            </a:fld>
            <a:endParaRPr kumimoji="1" lang="ja-JP" altLang="en-US"/>
          </a:p>
        </p:txBody>
      </p:sp>
      <p:sp>
        <p:nvSpPr>
          <p:cNvPr id="5" name="フッター プレースホルダー 4">
            <a:extLst>
              <a:ext uri="{FF2B5EF4-FFF2-40B4-BE49-F238E27FC236}">
                <a16:creationId xmlns:a16="http://schemas.microsoft.com/office/drawing/2014/main" id="{A5ED25DD-5677-81DE-A6E8-2798D56996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5CDCC19-6E67-0A22-B7D9-2E062A3CD9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53050-81BE-47E1-BF31-2D345B7CB1F2}" type="slidenum">
              <a:rPr kumimoji="1" lang="ja-JP" altLang="en-US" smtClean="0"/>
              <a:t>‹#›</a:t>
            </a:fld>
            <a:endParaRPr kumimoji="1" lang="ja-JP" altLang="en-US"/>
          </a:p>
        </p:txBody>
      </p:sp>
    </p:spTree>
    <p:extLst>
      <p:ext uri="{BB962C8B-B14F-4D97-AF65-F5344CB8AC3E}">
        <p14:creationId xmlns:p14="http://schemas.microsoft.com/office/powerpoint/2010/main" val="2092933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42141F-7460-E259-2D8D-C9D175216E12}"/>
              </a:ext>
            </a:extLst>
          </p:cNvPr>
          <p:cNvSpPr>
            <a:spLocks noGrp="1"/>
          </p:cNvSpPr>
          <p:nvPr>
            <p:ph type="ctrTitle"/>
          </p:nvPr>
        </p:nvSpPr>
        <p:spPr>
          <a:xfrm>
            <a:off x="1434791" y="207745"/>
            <a:ext cx="9144000" cy="1469128"/>
          </a:xfrm>
        </p:spPr>
        <p:txBody>
          <a:bodyPr>
            <a:normAutofit/>
          </a:bodyPr>
          <a:lstStyle/>
          <a:p>
            <a:pPr algn="l"/>
            <a:r>
              <a:rPr kumimoji="1" lang="ja-JP" altLang="en-US" sz="6600" dirty="0"/>
              <a:t>ＡＲを作ろう</a:t>
            </a:r>
          </a:p>
        </p:txBody>
      </p:sp>
      <p:sp>
        <p:nvSpPr>
          <p:cNvPr id="3" name="字幕 2">
            <a:extLst>
              <a:ext uri="{FF2B5EF4-FFF2-40B4-BE49-F238E27FC236}">
                <a16:creationId xmlns:a16="http://schemas.microsoft.com/office/drawing/2014/main" id="{400003DD-EF5B-B811-35F9-615B759C67B8}"/>
              </a:ext>
            </a:extLst>
          </p:cNvPr>
          <p:cNvSpPr>
            <a:spLocks noGrp="1"/>
          </p:cNvSpPr>
          <p:nvPr>
            <p:ph type="subTitle" idx="1"/>
          </p:nvPr>
        </p:nvSpPr>
        <p:spPr>
          <a:xfrm>
            <a:off x="100362" y="1799802"/>
            <a:ext cx="10593658" cy="1835495"/>
          </a:xfrm>
        </p:spPr>
        <p:txBody>
          <a:bodyPr>
            <a:normAutofit/>
          </a:bodyPr>
          <a:lstStyle/>
          <a:p>
            <a:r>
              <a:rPr kumimoji="1" lang="en-US" altLang="ja-JP" sz="4400" dirty="0"/>
              <a:t>AR</a:t>
            </a:r>
            <a:r>
              <a:rPr lang="ja-JP" altLang="en-US" sz="4400" dirty="0"/>
              <a:t>で生活の問題を解決しよう</a:t>
            </a:r>
            <a:endParaRPr lang="en-US" altLang="ja-JP" sz="4400" dirty="0"/>
          </a:p>
          <a:p>
            <a:r>
              <a:rPr kumimoji="1" lang="en-US" altLang="ja-JP" sz="3200" dirty="0"/>
              <a:t>https://kaihatuiinkai.jp/nesopuro2/ar/</a:t>
            </a:r>
            <a:endParaRPr kumimoji="1" lang="ja-JP" altLang="en-US" sz="3200" dirty="0"/>
          </a:p>
        </p:txBody>
      </p:sp>
      <p:pic>
        <p:nvPicPr>
          <p:cNvPr id="5" name="図 4">
            <a:extLst>
              <a:ext uri="{FF2B5EF4-FFF2-40B4-BE49-F238E27FC236}">
                <a16:creationId xmlns:a16="http://schemas.microsoft.com/office/drawing/2014/main" id="{9CBC9107-26EB-10EF-DD5A-BC4EB6927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05" y="3272761"/>
            <a:ext cx="5690595" cy="3258671"/>
          </a:xfrm>
          <a:prstGeom prst="rect">
            <a:avLst/>
          </a:prstGeom>
          <a:ln>
            <a:solidFill>
              <a:schemeClr val="tx1"/>
            </a:solidFill>
          </a:ln>
        </p:spPr>
      </p:pic>
      <p:pic>
        <p:nvPicPr>
          <p:cNvPr id="7" name="図 6">
            <a:extLst>
              <a:ext uri="{FF2B5EF4-FFF2-40B4-BE49-F238E27FC236}">
                <a16:creationId xmlns:a16="http://schemas.microsoft.com/office/drawing/2014/main" id="{F8512492-2B73-3CCA-2051-D6E62687A6FD}"/>
              </a:ext>
            </a:extLst>
          </p:cNvPr>
          <p:cNvPicPr>
            <a:picLocks noChangeAspect="1"/>
          </p:cNvPicPr>
          <p:nvPr/>
        </p:nvPicPr>
        <p:blipFill rotWithShape="1">
          <a:blip r:embed="rId3">
            <a:extLst>
              <a:ext uri="{28A0092B-C50C-407E-A947-70E740481C1C}">
                <a14:useLocalDpi xmlns:a14="http://schemas.microsoft.com/office/drawing/2010/main" val="0"/>
              </a:ext>
            </a:extLst>
          </a:blip>
          <a:srcRect r="5103"/>
          <a:stretch/>
        </p:blipFill>
        <p:spPr>
          <a:xfrm>
            <a:off x="6464191" y="3272761"/>
            <a:ext cx="5435531" cy="3291315"/>
          </a:xfrm>
          <a:prstGeom prst="rect">
            <a:avLst/>
          </a:prstGeom>
          <a:ln>
            <a:solidFill>
              <a:schemeClr val="tx1"/>
            </a:solidFill>
          </a:ln>
        </p:spPr>
      </p:pic>
      <p:pic>
        <p:nvPicPr>
          <p:cNvPr id="9" name="図 8">
            <a:extLst>
              <a:ext uri="{FF2B5EF4-FFF2-40B4-BE49-F238E27FC236}">
                <a16:creationId xmlns:a16="http://schemas.microsoft.com/office/drawing/2014/main" id="{C5F48500-6AB8-1932-FC54-AD0CEF4D9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3571" y="271470"/>
            <a:ext cx="2647730" cy="2647730"/>
          </a:xfrm>
          <a:prstGeom prst="rect">
            <a:avLst/>
          </a:prstGeom>
        </p:spPr>
      </p:pic>
    </p:spTree>
    <p:extLst>
      <p:ext uri="{BB962C8B-B14F-4D97-AF65-F5344CB8AC3E}">
        <p14:creationId xmlns:p14="http://schemas.microsoft.com/office/powerpoint/2010/main" val="64672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ADAFFE-F6A2-5BCF-EED3-A34967DC8850}"/>
              </a:ext>
            </a:extLst>
          </p:cNvPr>
          <p:cNvSpPr>
            <a:spLocks noGrp="1"/>
          </p:cNvSpPr>
          <p:nvPr>
            <p:ph type="title"/>
          </p:nvPr>
        </p:nvSpPr>
        <p:spPr>
          <a:xfrm>
            <a:off x="838200" y="163995"/>
            <a:ext cx="10515600" cy="1325563"/>
          </a:xfrm>
        </p:spPr>
        <p:txBody>
          <a:bodyPr>
            <a:normAutofit/>
          </a:bodyPr>
          <a:lstStyle/>
          <a:p>
            <a:r>
              <a:rPr lang="ja-JP" altLang="en-US" sz="4800" b="1" dirty="0"/>
              <a:t>図形の形をブロックで指定しよう</a:t>
            </a:r>
            <a:endParaRPr kumimoji="1" lang="ja-JP" altLang="en-US" sz="4800" b="1" dirty="0"/>
          </a:p>
        </p:txBody>
      </p:sp>
      <p:sp>
        <p:nvSpPr>
          <p:cNvPr id="3" name="コンテンツ プレースホルダー 2">
            <a:extLst>
              <a:ext uri="{FF2B5EF4-FFF2-40B4-BE49-F238E27FC236}">
                <a16:creationId xmlns:a16="http://schemas.microsoft.com/office/drawing/2014/main" id="{CD15F2E9-FA30-0C28-FD63-B1844983BC74}"/>
              </a:ext>
            </a:extLst>
          </p:cNvPr>
          <p:cNvSpPr>
            <a:spLocks noGrp="1"/>
          </p:cNvSpPr>
          <p:nvPr>
            <p:ph idx="1"/>
          </p:nvPr>
        </p:nvSpPr>
        <p:spPr>
          <a:xfrm>
            <a:off x="570427" y="1489558"/>
            <a:ext cx="2566737" cy="4679282"/>
          </a:xfrm>
        </p:spPr>
        <p:txBody>
          <a:bodyPr>
            <a:normAutofit/>
          </a:bodyPr>
          <a:lstStyle/>
          <a:p>
            <a:r>
              <a:rPr kumimoji="1" lang="ja-JP" altLang="en-US" sz="3600" dirty="0"/>
              <a:t>直方体</a:t>
            </a:r>
            <a:endParaRPr kumimoji="1" lang="en-US" altLang="ja-JP" sz="3600" dirty="0"/>
          </a:p>
          <a:p>
            <a:endParaRPr lang="en-US" altLang="ja-JP" sz="3600" dirty="0"/>
          </a:p>
          <a:p>
            <a:endParaRPr lang="en-US" altLang="ja-JP" sz="3600" dirty="0"/>
          </a:p>
          <a:p>
            <a:r>
              <a:rPr lang="ja-JP" altLang="en-US" sz="3600" dirty="0"/>
              <a:t>球</a:t>
            </a:r>
            <a:endParaRPr lang="en-US" altLang="ja-JP" sz="3600" dirty="0"/>
          </a:p>
          <a:p>
            <a:endParaRPr kumimoji="1" lang="en-US" altLang="ja-JP" sz="3600" dirty="0"/>
          </a:p>
          <a:p>
            <a:endParaRPr lang="en-US" altLang="ja-JP" sz="3600" dirty="0"/>
          </a:p>
          <a:p>
            <a:r>
              <a:rPr kumimoji="1" lang="ja-JP" altLang="en-US" sz="3600" dirty="0"/>
              <a:t>円柱</a:t>
            </a:r>
            <a:endParaRPr kumimoji="1" lang="en-US" altLang="ja-JP" sz="3600" dirty="0"/>
          </a:p>
          <a:p>
            <a:endParaRPr kumimoji="1" lang="ja-JP" altLang="en-US" sz="3600" dirty="0"/>
          </a:p>
        </p:txBody>
      </p:sp>
      <p:pic>
        <p:nvPicPr>
          <p:cNvPr id="5" name="図 4">
            <a:extLst>
              <a:ext uri="{FF2B5EF4-FFF2-40B4-BE49-F238E27FC236}">
                <a16:creationId xmlns:a16="http://schemas.microsoft.com/office/drawing/2014/main" id="{FCAF7D58-CC89-282E-C38B-CC1E9BE373FA}"/>
              </a:ext>
            </a:extLst>
          </p:cNvPr>
          <p:cNvPicPr>
            <a:picLocks noChangeAspect="1"/>
          </p:cNvPicPr>
          <p:nvPr/>
        </p:nvPicPr>
        <p:blipFill>
          <a:blip r:embed="rId2"/>
          <a:stretch>
            <a:fillRect/>
          </a:stretch>
        </p:blipFill>
        <p:spPr>
          <a:xfrm>
            <a:off x="2573807" y="1244685"/>
            <a:ext cx="4564184" cy="1509485"/>
          </a:xfrm>
          <a:prstGeom prst="rect">
            <a:avLst/>
          </a:prstGeom>
        </p:spPr>
      </p:pic>
      <p:pic>
        <p:nvPicPr>
          <p:cNvPr id="7" name="図 6">
            <a:extLst>
              <a:ext uri="{FF2B5EF4-FFF2-40B4-BE49-F238E27FC236}">
                <a16:creationId xmlns:a16="http://schemas.microsoft.com/office/drawing/2014/main" id="{019E5D2F-D663-D810-72DE-E9B639359DC3}"/>
              </a:ext>
            </a:extLst>
          </p:cNvPr>
          <p:cNvPicPr>
            <a:picLocks noChangeAspect="1"/>
          </p:cNvPicPr>
          <p:nvPr/>
        </p:nvPicPr>
        <p:blipFill>
          <a:blip r:embed="rId3"/>
          <a:stretch>
            <a:fillRect/>
          </a:stretch>
        </p:blipFill>
        <p:spPr>
          <a:xfrm>
            <a:off x="2573807" y="2921463"/>
            <a:ext cx="2566737" cy="1540042"/>
          </a:xfrm>
          <a:prstGeom prst="rect">
            <a:avLst/>
          </a:prstGeom>
        </p:spPr>
      </p:pic>
      <p:pic>
        <p:nvPicPr>
          <p:cNvPr id="10" name="図 9">
            <a:extLst>
              <a:ext uri="{FF2B5EF4-FFF2-40B4-BE49-F238E27FC236}">
                <a16:creationId xmlns:a16="http://schemas.microsoft.com/office/drawing/2014/main" id="{97E35359-8A9C-CE27-099D-D4E83EFB90FB}"/>
              </a:ext>
            </a:extLst>
          </p:cNvPr>
          <p:cNvPicPr>
            <a:picLocks noChangeAspect="1"/>
          </p:cNvPicPr>
          <p:nvPr/>
        </p:nvPicPr>
        <p:blipFill>
          <a:blip r:embed="rId4"/>
          <a:stretch>
            <a:fillRect/>
          </a:stretch>
        </p:blipFill>
        <p:spPr>
          <a:xfrm>
            <a:off x="2573807" y="4702076"/>
            <a:ext cx="2717732" cy="1822478"/>
          </a:xfrm>
          <a:prstGeom prst="rect">
            <a:avLst/>
          </a:prstGeom>
        </p:spPr>
      </p:pic>
      <p:sp>
        <p:nvSpPr>
          <p:cNvPr id="12" name="吹き出し: 角を丸めた四角形 11">
            <a:extLst>
              <a:ext uri="{FF2B5EF4-FFF2-40B4-BE49-F238E27FC236}">
                <a16:creationId xmlns:a16="http://schemas.microsoft.com/office/drawing/2014/main" id="{690C3938-95D2-0983-5421-BCF440845DB7}"/>
              </a:ext>
            </a:extLst>
          </p:cNvPr>
          <p:cNvSpPr/>
          <p:nvPr/>
        </p:nvSpPr>
        <p:spPr>
          <a:xfrm>
            <a:off x="7988347" y="1819974"/>
            <a:ext cx="3537345" cy="1880156"/>
          </a:xfrm>
          <a:prstGeom prst="wedgeRoundRectCallout">
            <a:avLst>
              <a:gd name="adj1" fmla="val -63442"/>
              <a:gd name="adj2" fmla="val -2918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rPr>
              <a:t>図形ごとに</a:t>
            </a:r>
            <a:endParaRPr lang="en-US" altLang="ja-JP" sz="2800" dirty="0">
              <a:solidFill>
                <a:sysClr val="windowText" lastClr="000000"/>
              </a:solidFill>
            </a:endParaRPr>
          </a:p>
          <a:p>
            <a:r>
              <a:rPr lang="ja-JP" altLang="en-US" sz="2800" dirty="0">
                <a:solidFill>
                  <a:sysClr val="windowText" lastClr="000000"/>
                </a:solidFill>
              </a:rPr>
              <a:t>固有のブロックで</a:t>
            </a:r>
            <a:endParaRPr lang="en-US" altLang="ja-JP" sz="2800" dirty="0">
              <a:solidFill>
                <a:sysClr val="windowText" lastClr="000000"/>
              </a:solidFill>
            </a:endParaRPr>
          </a:p>
          <a:p>
            <a:r>
              <a:rPr lang="ja-JP" altLang="en-US" sz="2800" dirty="0">
                <a:solidFill>
                  <a:sysClr val="windowText" lastClr="000000"/>
                </a:solidFill>
              </a:rPr>
              <a:t>形を指定します</a:t>
            </a:r>
            <a:endParaRPr kumimoji="1" lang="ja-JP" altLang="en-US" sz="2800" dirty="0">
              <a:solidFill>
                <a:sysClr val="windowText" lastClr="000000"/>
              </a:solidFill>
            </a:endParaRPr>
          </a:p>
        </p:txBody>
      </p:sp>
    </p:spTree>
    <p:extLst>
      <p:ext uri="{BB962C8B-B14F-4D97-AF65-F5344CB8AC3E}">
        <p14:creationId xmlns:p14="http://schemas.microsoft.com/office/powerpoint/2010/main" val="126956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ADAFFE-F6A2-5BCF-EED3-A34967DC8850}"/>
              </a:ext>
            </a:extLst>
          </p:cNvPr>
          <p:cNvSpPr>
            <a:spLocks noGrp="1"/>
          </p:cNvSpPr>
          <p:nvPr>
            <p:ph type="title"/>
          </p:nvPr>
        </p:nvSpPr>
        <p:spPr>
          <a:xfrm>
            <a:off x="337247" y="584790"/>
            <a:ext cx="11798342" cy="1714769"/>
          </a:xfrm>
        </p:spPr>
        <p:txBody>
          <a:bodyPr>
            <a:normAutofit fontScale="90000"/>
          </a:bodyPr>
          <a:lstStyle/>
          <a:p>
            <a:r>
              <a:rPr kumimoji="1" lang="en-US" altLang="ja-JP" sz="6000" b="1" dirty="0"/>
              <a:t>AR</a:t>
            </a:r>
            <a:r>
              <a:rPr kumimoji="1" lang="ja-JP" altLang="en-US" sz="6000" b="1" dirty="0"/>
              <a:t>図形に動きをつけよう</a:t>
            </a:r>
            <a:br>
              <a:rPr kumimoji="1" lang="en-US" altLang="ja-JP" sz="4800" b="1" dirty="0"/>
            </a:br>
            <a:r>
              <a:rPr kumimoji="1" lang="ja-JP" altLang="en-US" sz="4800" b="1" dirty="0"/>
              <a:t>　</a:t>
            </a:r>
            <a:r>
              <a:rPr kumimoji="1" lang="en-US" altLang="ja-JP" sz="3100" dirty="0"/>
              <a:t>※</a:t>
            </a:r>
            <a:r>
              <a:rPr kumimoji="1" lang="ja-JP" altLang="en-US" sz="3100" dirty="0"/>
              <a:t>　「動き」は共通ブロックです。どの図形にも利用できます</a:t>
            </a:r>
            <a:endParaRPr kumimoji="1" lang="ja-JP" altLang="en-US" sz="4800" dirty="0"/>
          </a:p>
        </p:txBody>
      </p:sp>
      <p:sp>
        <p:nvSpPr>
          <p:cNvPr id="3" name="コンテンツ プレースホルダー 2">
            <a:extLst>
              <a:ext uri="{FF2B5EF4-FFF2-40B4-BE49-F238E27FC236}">
                <a16:creationId xmlns:a16="http://schemas.microsoft.com/office/drawing/2014/main" id="{CD15F2E9-FA30-0C28-FD63-B1844983BC74}"/>
              </a:ext>
            </a:extLst>
          </p:cNvPr>
          <p:cNvSpPr>
            <a:spLocks noGrp="1"/>
          </p:cNvSpPr>
          <p:nvPr>
            <p:ph idx="1"/>
          </p:nvPr>
        </p:nvSpPr>
        <p:spPr>
          <a:xfrm>
            <a:off x="745378" y="2500229"/>
            <a:ext cx="10146632" cy="992354"/>
          </a:xfrm>
        </p:spPr>
        <p:txBody>
          <a:bodyPr>
            <a:normAutofit/>
          </a:bodyPr>
          <a:lstStyle/>
          <a:p>
            <a:pPr marL="0" indent="0">
              <a:buNone/>
            </a:pPr>
            <a:r>
              <a:rPr lang="ja-JP" altLang="en-US" sz="4400" dirty="0"/>
              <a:t>・</a:t>
            </a:r>
            <a:r>
              <a:rPr kumimoji="1" lang="ja-JP" altLang="en-US" sz="4400" dirty="0"/>
              <a:t>回転　　・往復移動　・　</a:t>
            </a:r>
            <a:r>
              <a:rPr lang="ja-JP" altLang="en-US" sz="4400" dirty="0"/>
              <a:t>拡大縮小</a:t>
            </a:r>
            <a:endParaRPr kumimoji="1" lang="ja-JP" altLang="en-US" sz="4400" dirty="0"/>
          </a:p>
        </p:txBody>
      </p:sp>
      <p:pic>
        <p:nvPicPr>
          <p:cNvPr id="5" name="図 4">
            <a:extLst>
              <a:ext uri="{FF2B5EF4-FFF2-40B4-BE49-F238E27FC236}">
                <a16:creationId xmlns:a16="http://schemas.microsoft.com/office/drawing/2014/main" id="{08A25EFF-29DB-540C-A2EF-4E3DA3EF3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67" y="3689180"/>
            <a:ext cx="11690048" cy="2271917"/>
          </a:xfrm>
          <a:prstGeom prst="rect">
            <a:avLst/>
          </a:prstGeom>
        </p:spPr>
      </p:pic>
      <p:sp>
        <p:nvSpPr>
          <p:cNvPr id="8" name="矢印: 環状 7">
            <a:extLst>
              <a:ext uri="{FF2B5EF4-FFF2-40B4-BE49-F238E27FC236}">
                <a16:creationId xmlns:a16="http://schemas.microsoft.com/office/drawing/2014/main" id="{D9829662-AEDE-504C-8731-7C7CEA41BD96}"/>
              </a:ext>
            </a:extLst>
          </p:cNvPr>
          <p:cNvSpPr/>
          <p:nvPr/>
        </p:nvSpPr>
        <p:spPr>
          <a:xfrm>
            <a:off x="337247" y="2289191"/>
            <a:ext cx="922593" cy="992354"/>
          </a:xfrm>
          <a:prstGeom prst="circularArrow">
            <a:avLst>
              <a:gd name="adj1" fmla="val 12500"/>
              <a:gd name="adj2" fmla="val 2182980"/>
              <a:gd name="adj3" fmla="val 20457681"/>
              <a:gd name="adj4" fmla="val 4352126"/>
              <a:gd name="adj5" fmla="val 19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矢印: 左右 8">
            <a:extLst>
              <a:ext uri="{FF2B5EF4-FFF2-40B4-BE49-F238E27FC236}">
                <a16:creationId xmlns:a16="http://schemas.microsoft.com/office/drawing/2014/main" id="{2CD3733D-BF9E-9A82-3285-871258020728}"/>
              </a:ext>
            </a:extLst>
          </p:cNvPr>
          <p:cNvSpPr/>
          <p:nvPr/>
        </p:nvSpPr>
        <p:spPr>
          <a:xfrm>
            <a:off x="3358160" y="2624605"/>
            <a:ext cx="670560" cy="331894"/>
          </a:xfrm>
          <a:prstGeom prst="leftRightArrow">
            <a:avLst>
              <a:gd name="adj1" fmla="val 418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EE2E1C71-5FB8-257F-1E9F-4D25F308B579}"/>
              </a:ext>
            </a:extLst>
          </p:cNvPr>
          <p:cNvGrpSpPr/>
          <p:nvPr/>
        </p:nvGrpSpPr>
        <p:grpSpPr>
          <a:xfrm>
            <a:off x="7218245" y="2458696"/>
            <a:ext cx="709761" cy="663711"/>
            <a:chOff x="6190830" y="2473963"/>
            <a:chExt cx="709761" cy="663711"/>
          </a:xfrm>
        </p:grpSpPr>
        <p:sp>
          <p:nvSpPr>
            <p:cNvPr id="10" name="正方形/長方形 9">
              <a:extLst>
                <a:ext uri="{FF2B5EF4-FFF2-40B4-BE49-F238E27FC236}">
                  <a16:creationId xmlns:a16="http://schemas.microsoft.com/office/drawing/2014/main" id="{18CA5ECB-C4AE-7C6C-E6A5-FE14E8A4E74D}"/>
                </a:ext>
              </a:extLst>
            </p:cNvPr>
            <p:cNvSpPr/>
            <p:nvPr/>
          </p:nvSpPr>
          <p:spPr>
            <a:xfrm>
              <a:off x="6190830" y="2473963"/>
              <a:ext cx="670559" cy="660460"/>
            </a:xfrm>
            <a:prstGeom prst="rect">
              <a:avLst/>
            </a:prstGeom>
            <a:solidFill>
              <a:schemeClr val="accent1">
                <a:lumMod val="60000"/>
                <a:lumOff val="40000"/>
              </a:schemeClr>
            </a:solidFill>
            <a:ln w="38100">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16B0655-2A08-3717-F8A3-37B3D6CFEBDB}"/>
                </a:ext>
              </a:extLst>
            </p:cNvPr>
            <p:cNvSpPr/>
            <p:nvPr/>
          </p:nvSpPr>
          <p:spPr>
            <a:xfrm>
              <a:off x="6190830" y="2805780"/>
              <a:ext cx="379307" cy="331894"/>
            </a:xfrm>
            <a:prstGeom prst="rect">
              <a:avLst/>
            </a:prstGeom>
            <a:solidFill>
              <a:schemeClr val="accent1">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CA482E47-1FDE-FC42-F1ED-7FDFAC642FA5}"/>
                </a:ext>
              </a:extLst>
            </p:cNvPr>
            <p:cNvSpPr/>
            <p:nvPr/>
          </p:nvSpPr>
          <p:spPr>
            <a:xfrm rot="18900000">
              <a:off x="6512480" y="2534704"/>
              <a:ext cx="388111" cy="266078"/>
            </a:xfrm>
            <a:prstGeom prst="rightArrow">
              <a:avLst>
                <a:gd name="adj1" fmla="val 31544"/>
                <a:gd name="adj2" fmla="val 6507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6178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ADAFFE-F6A2-5BCF-EED3-A34967DC8850}"/>
              </a:ext>
            </a:extLst>
          </p:cNvPr>
          <p:cNvSpPr>
            <a:spLocks noGrp="1"/>
          </p:cNvSpPr>
          <p:nvPr>
            <p:ph type="title"/>
          </p:nvPr>
        </p:nvSpPr>
        <p:spPr>
          <a:xfrm>
            <a:off x="585537" y="116763"/>
            <a:ext cx="10515600" cy="1325563"/>
          </a:xfrm>
        </p:spPr>
        <p:txBody>
          <a:bodyPr>
            <a:normAutofit/>
          </a:bodyPr>
          <a:lstStyle/>
          <a:p>
            <a:r>
              <a:rPr kumimoji="1" lang="ja-JP" altLang="en-US" sz="4800" b="1" dirty="0"/>
              <a:t>図形に画像を張り付けて表示しよう</a:t>
            </a:r>
          </a:p>
        </p:txBody>
      </p:sp>
      <p:sp>
        <p:nvSpPr>
          <p:cNvPr id="3" name="コンテンツ プレースホルダー 2">
            <a:extLst>
              <a:ext uri="{FF2B5EF4-FFF2-40B4-BE49-F238E27FC236}">
                <a16:creationId xmlns:a16="http://schemas.microsoft.com/office/drawing/2014/main" id="{CD15F2E9-FA30-0C28-FD63-B1844983BC74}"/>
              </a:ext>
            </a:extLst>
          </p:cNvPr>
          <p:cNvSpPr>
            <a:spLocks noGrp="1"/>
          </p:cNvSpPr>
          <p:nvPr>
            <p:ph idx="1"/>
          </p:nvPr>
        </p:nvSpPr>
        <p:spPr>
          <a:xfrm>
            <a:off x="225012" y="1261013"/>
            <a:ext cx="10146632" cy="580596"/>
          </a:xfrm>
        </p:spPr>
        <p:txBody>
          <a:bodyPr>
            <a:normAutofit/>
          </a:bodyPr>
          <a:lstStyle/>
          <a:p>
            <a:pPr marL="0" indent="0">
              <a:buNone/>
            </a:pPr>
            <a:r>
              <a:rPr kumimoji="1" lang="ja-JP" altLang="en-US" b="1" dirty="0"/>
              <a:t>１　「表示させるための画像登録」から画像を登録</a:t>
            </a:r>
          </a:p>
        </p:txBody>
      </p:sp>
      <p:pic>
        <p:nvPicPr>
          <p:cNvPr id="4" name="図 3" descr="テキスト, 手紙&#10;&#10;自動的に生成された説明">
            <a:extLst>
              <a:ext uri="{FF2B5EF4-FFF2-40B4-BE49-F238E27FC236}">
                <a16:creationId xmlns:a16="http://schemas.microsoft.com/office/drawing/2014/main" id="{DCD8C4D6-E8F5-2EA2-655A-FC0A2D72F1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610" y="1859846"/>
            <a:ext cx="4051259" cy="2106939"/>
          </a:xfrm>
          <a:prstGeom prst="rect">
            <a:avLst/>
          </a:prstGeom>
        </p:spPr>
      </p:pic>
      <p:sp>
        <p:nvSpPr>
          <p:cNvPr id="6" name="楕円 5">
            <a:extLst>
              <a:ext uri="{FF2B5EF4-FFF2-40B4-BE49-F238E27FC236}">
                <a16:creationId xmlns:a16="http://schemas.microsoft.com/office/drawing/2014/main" id="{3626CFCD-2181-2AE0-D9D0-44556692ADEA}"/>
              </a:ext>
            </a:extLst>
          </p:cNvPr>
          <p:cNvSpPr/>
          <p:nvPr/>
        </p:nvSpPr>
        <p:spPr>
          <a:xfrm>
            <a:off x="713874" y="2487845"/>
            <a:ext cx="2654968" cy="6965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矢印: 右 6">
            <a:extLst>
              <a:ext uri="{FF2B5EF4-FFF2-40B4-BE49-F238E27FC236}">
                <a16:creationId xmlns:a16="http://schemas.microsoft.com/office/drawing/2014/main" id="{5B8822C9-249E-4D51-F5A1-36E88DF9DB81}"/>
              </a:ext>
            </a:extLst>
          </p:cNvPr>
          <p:cNvSpPr/>
          <p:nvPr/>
        </p:nvSpPr>
        <p:spPr>
          <a:xfrm>
            <a:off x="4949362" y="2593601"/>
            <a:ext cx="689184" cy="639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8" name="図 7">
            <a:extLst>
              <a:ext uri="{FF2B5EF4-FFF2-40B4-BE49-F238E27FC236}">
                <a16:creationId xmlns:a16="http://schemas.microsoft.com/office/drawing/2014/main" id="{6AEB79A1-A466-7990-F68F-4C2CE32913AE}"/>
              </a:ext>
            </a:extLst>
          </p:cNvPr>
          <p:cNvPicPr>
            <a:picLocks noChangeAspect="1"/>
          </p:cNvPicPr>
          <p:nvPr/>
        </p:nvPicPr>
        <p:blipFill rotWithShape="1">
          <a:blip r:embed="rId3">
            <a:extLst>
              <a:ext uri="{28A0092B-C50C-407E-A947-70E740481C1C}">
                <a14:useLocalDpi xmlns:a14="http://schemas.microsoft.com/office/drawing/2010/main" val="0"/>
              </a:ext>
            </a:extLst>
          </a:blip>
          <a:srcRect b="8193"/>
          <a:stretch/>
        </p:blipFill>
        <p:spPr>
          <a:xfrm>
            <a:off x="6279746" y="1763140"/>
            <a:ext cx="4739911" cy="2203645"/>
          </a:xfrm>
          <a:prstGeom prst="rect">
            <a:avLst/>
          </a:prstGeom>
          <a:ln>
            <a:solidFill>
              <a:schemeClr val="tx1"/>
            </a:solidFill>
          </a:ln>
        </p:spPr>
      </p:pic>
      <p:pic>
        <p:nvPicPr>
          <p:cNvPr id="9" name="図 8">
            <a:extLst>
              <a:ext uri="{FF2B5EF4-FFF2-40B4-BE49-F238E27FC236}">
                <a16:creationId xmlns:a16="http://schemas.microsoft.com/office/drawing/2014/main" id="{E1995774-25BD-88EE-69F5-E98C0CBA8A80}"/>
              </a:ext>
            </a:extLst>
          </p:cNvPr>
          <p:cNvPicPr>
            <a:picLocks noChangeAspect="1"/>
          </p:cNvPicPr>
          <p:nvPr/>
        </p:nvPicPr>
        <p:blipFill rotWithShape="1">
          <a:blip r:embed="rId4">
            <a:extLst>
              <a:ext uri="{28A0092B-C50C-407E-A947-70E740481C1C}">
                <a14:useLocalDpi xmlns:a14="http://schemas.microsoft.com/office/drawing/2010/main" val="0"/>
              </a:ext>
            </a:extLst>
          </a:blip>
          <a:srcRect l="159" t="-20855" r="1908" b="-7582"/>
          <a:stretch/>
        </p:blipFill>
        <p:spPr bwMode="auto">
          <a:xfrm>
            <a:off x="225011" y="4733048"/>
            <a:ext cx="8930864" cy="479919"/>
          </a:xfrm>
          <a:prstGeom prst="rect">
            <a:avLst/>
          </a:prstGeom>
          <a:noFill/>
          <a:ln>
            <a:noFill/>
          </a:ln>
          <a:extLst>
            <a:ext uri="{53640926-AAD7-44D8-BBD7-CCE9431645EC}">
              <a14:shadowObscured xmlns:a14="http://schemas.microsoft.com/office/drawing/2010/main"/>
            </a:ext>
          </a:extLst>
        </p:spPr>
      </p:pic>
      <p:sp>
        <p:nvSpPr>
          <p:cNvPr id="10" name="コンテンツ プレースホルダー 2">
            <a:extLst>
              <a:ext uri="{FF2B5EF4-FFF2-40B4-BE49-F238E27FC236}">
                <a16:creationId xmlns:a16="http://schemas.microsoft.com/office/drawing/2014/main" id="{327D6118-F0D6-E225-4BFA-57D7DF94A510}"/>
              </a:ext>
            </a:extLst>
          </p:cNvPr>
          <p:cNvSpPr txBox="1">
            <a:spLocks/>
          </p:cNvSpPr>
          <p:nvPr/>
        </p:nvSpPr>
        <p:spPr>
          <a:xfrm>
            <a:off x="225011" y="4333765"/>
            <a:ext cx="11236371" cy="580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t>２　「</a:t>
            </a:r>
            <a:r>
              <a:rPr lang="en-US" altLang="ja-JP" b="1" dirty="0"/>
              <a:t>AR</a:t>
            </a:r>
            <a:r>
              <a:rPr lang="ja-JP" altLang="en-US" b="1" dirty="0"/>
              <a:t>を作ろう」に画像ファイル名を入力して、画像を表示</a:t>
            </a:r>
          </a:p>
        </p:txBody>
      </p:sp>
      <p:pic>
        <p:nvPicPr>
          <p:cNvPr id="11" name="図 10">
            <a:extLst>
              <a:ext uri="{FF2B5EF4-FFF2-40B4-BE49-F238E27FC236}">
                <a16:creationId xmlns:a16="http://schemas.microsoft.com/office/drawing/2014/main" id="{D3AC4FD2-8A33-B262-335D-7963DD462C74}"/>
              </a:ext>
            </a:extLst>
          </p:cNvPr>
          <p:cNvPicPr>
            <a:picLocks noChangeAspect="1"/>
          </p:cNvPicPr>
          <p:nvPr/>
        </p:nvPicPr>
        <p:blipFill rotWithShape="1">
          <a:blip r:embed="rId5">
            <a:extLst>
              <a:ext uri="{28A0092B-C50C-407E-A947-70E740481C1C}">
                <a14:useLocalDpi xmlns:a14="http://schemas.microsoft.com/office/drawing/2010/main" val="0"/>
              </a:ext>
            </a:extLst>
          </a:blip>
          <a:srcRect t="36978"/>
          <a:stretch/>
        </p:blipFill>
        <p:spPr bwMode="auto">
          <a:xfrm>
            <a:off x="696949" y="5281341"/>
            <a:ext cx="6112175" cy="2125511"/>
          </a:xfrm>
          <a:prstGeom prst="rect">
            <a:avLst/>
          </a:prstGeom>
          <a:noFill/>
          <a:ln>
            <a:noFill/>
          </a:ln>
        </p:spPr>
      </p:pic>
      <p:pic>
        <p:nvPicPr>
          <p:cNvPr id="12" name="図 11">
            <a:extLst>
              <a:ext uri="{FF2B5EF4-FFF2-40B4-BE49-F238E27FC236}">
                <a16:creationId xmlns:a16="http://schemas.microsoft.com/office/drawing/2014/main" id="{C13B9CEF-2471-FF37-7325-1C7B60D77244}"/>
              </a:ext>
            </a:extLst>
          </p:cNvPr>
          <p:cNvPicPr>
            <a:picLocks noChangeAspect="1"/>
          </p:cNvPicPr>
          <p:nvPr/>
        </p:nvPicPr>
        <p:blipFill>
          <a:blip r:embed="rId6"/>
          <a:stretch>
            <a:fillRect/>
          </a:stretch>
        </p:blipFill>
        <p:spPr>
          <a:xfrm>
            <a:off x="8966534" y="5242056"/>
            <a:ext cx="2053123" cy="1615944"/>
          </a:xfrm>
          <a:prstGeom prst="rect">
            <a:avLst/>
          </a:prstGeom>
        </p:spPr>
      </p:pic>
      <p:sp>
        <p:nvSpPr>
          <p:cNvPr id="13" name="楕円 12">
            <a:extLst>
              <a:ext uri="{FF2B5EF4-FFF2-40B4-BE49-F238E27FC236}">
                <a16:creationId xmlns:a16="http://schemas.microsoft.com/office/drawing/2014/main" id="{DC9C5AAD-0E8B-2E36-9850-BA98A5CB2C01}"/>
              </a:ext>
            </a:extLst>
          </p:cNvPr>
          <p:cNvSpPr/>
          <p:nvPr/>
        </p:nvSpPr>
        <p:spPr>
          <a:xfrm>
            <a:off x="5923039" y="2042818"/>
            <a:ext cx="1772171" cy="104476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矢印: 右 14">
            <a:extLst>
              <a:ext uri="{FF2B5EF4-FFF2-40B4-BE49-F238E27FC236}">
                <a16:creationId xmlns:a16="http://schemas.microsoft.com/office/drawing/2014/main" id="{5716D0EE-6A5E-4D3D-F7C8-25CD592FA450}"/>
              </a:ext>
            </a:extLst>
          </p:cNvPr>
          <p:cNvSpPr/>
          <p:nvPr/>
        </p:nvSpPr>
        <p:spPr>
          <a:xfrm>
            <a:off x="7517285" y="5669041"/>
            <a:ext cx="689184" cy="639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55931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ADAFFE-F6A2-5BCF-EED3-A34967DC8850}"/>
              </a:ext>
            </a:extLst>
          </p:cNvPr>
          <p:cNvSpPr>
            <a:spLocks noGrp="1"/>
          </p:cNvSpPr>
          <p:nvPr>
            <p:ph type="title"/>
          </p:nvPr>
        </p:nvSpPr>
        <p:spPr>
          <a:xfrm>
            <a:off x="585537" y="116763"/>
            <a:ext cx="10515600" cy="1325563"/>
          </a:xfrm>
        </p:spPr>
        <p:txBody>
          <a:bodyPr>
            <a:normAutofit/>
          </a:bodyPr>
          <a:lstStyle/>
          <a:p>
            <a:r>
              <a:rPr kumimoji="1" lang="ja-JP" altLang="en-US" sz="4800" b="1" dirty="0">
                <a:highlight>
                  <a:srgbClr val="FFFF00"/>
                </a:highlight>
              </a:rPr>
              <a:t>３</a:t>
            </a:r>
            <a:r>
              <a:rPr kumimoji="1" lang="en-US" altLang="ja-JP" sz="4800" b="1" dirty="0">
                <a:highlight>
                  <a:srgbClr val="FFFF00"/>
                </a:highlight>
              </a:rPr>
              <a:t>D</a:t>
            </a:r>
            <a:r>
              <a:rPr kumimoji="1" lang="ja-JP" altLang="en-US" sz="4800" b="1" dirty="0">
                <a:highlight>
                  <a:srgbClr val="FFFF00"/>
                </a:highlight>
              </a:rPr>
              <a:t>モデル</a:t>
            </a:r>
            <a:r>
              <a:rPr kumimoji="1" lang="ja-JP" altLang="en-US" sz="4800" b="1" dirty="0"/>
              <a:t>を表示しよう</a:t>
            </a:r>
          </a:p>
        </p:txBody>
      </p:sp>
      <p:pic>
        <p:nvPicPr>
          <p:cNvPr id="19" name="コンテンツ プレースホルダー 18">
            <a:extLst>
              <a:ext uri="{FF2B5EF4-FFF2-40B4-BE49-F238E27FC236}">
                <a16:creationId xmlns:a16="http://schemas.microsoft.com/office/drawing/2014/main" id="{295F8EA0-54D5-2C3E-9959-15A4FC971DA5}"/>
              </a:ext>
            </a:extLst>
          </p:cNvPr>
          <p:cNvPicPr>
            <a:picLocks noGrp="1" noChangeAspect="1"/>
          </p:cNvPicPr>
          <p:nvPr>
            <p:ph idx="1"/>
          </p:nvPr>
        </p:nvPicPr>
        <p:blipFill>
          <a:blip r:embed="rId2"/>
          <a:stretch>
            <a:fillRect/>
          </a:stretch>
        </p:blipFill>
        <p:spPr>
          <a:xfrm>
            <a:off x="124959" y="1313146"/>
            <a:ext cx="4352081" cy="3747952"/>
          </a:xfrm>
        </p:spPr>
      </p:pic>
      <p:pic>
        <p:nvPicPr>
          <p:cNvPr id="21" name="図 20">
            <a:extLst>
              <a:ext uri="{FF2B5EF4-FFF2-40B4-BE49-F238E27FC236}">
                <a16:creationId xmlns:a16="http://schemas.microsoft.com/office/drawing/2014/main" id="{3293E796-1070-E969-6904-6B58A35ECB00}"/>
              </a:ext>
            </a:extLst>
          </p:cNvPr>
          <p:cNvPicPr>
            <a:picLocks noChangeAspect="1"/>
          </p:cNvPicPr>
          <p:nvPr/>
        </p:nvPicPr>
        <p:blipFill>
          <a:blip r:embed="rId3"/>
          <a:stretch>
            <a:fillRect/>
          </a:stretch>
        </p:blipFill>
        <p:spPr>
          <a:xfrm>
            <a:off x="8718350" y="1575683"/>
            <a:ext cx="3143412" cy="2806844"/>
          </a:xfrm>
          <a:prstGeom prst="rect">
            <a:avLst/>
          </a:prstGeom>
        </p:spPr>
      </p:pic>
      <p:pic>
        <p:nvPicPr>
          <p:cNvPr id="23" name="図 22">
            <a:extLst>
              <a:ext uri="{FF2B5EF4-FFF2-40B4-BE49-F238E27FC236}">
                <a16:creationId xmlns:a16="http://schemas.microsoft.com/office/drawing/2014/main" id="{150A2EFC-B62D-C47C-0EF6-1D49FBB705C7}"/>
              </a:ext>
            </a:extLst>
          </p:cNvPr>
          <p:cNvPicPr>
            <a:picLocks noChangeAspect="1"/>
          </p:cNvPicPr>
          <p:nvPr/>
        </p:nvPicPr>
        <p:blipFill>
          <a:blip r:embed="rId4"/>
          <a:stretch>
            <a:fillRect/>
          </a:stretch>
        </p:blipFill>
        <p:spPr>
          <a:xfrm>
            <a:off x="4887999" y="1442326"/>
            <a:ext cx="3721291" cy="3073558"/>
          </a:xfrm>
          <a:prstGeom prst="rect">
            <a:avLst/>
          </a:prstGeom>
        </p:spPr>
      </p:pic>
      <p:sp>
        <p:nvSpPr>
          <p:cNvPr id="24" name="テキスト ボックス 23">
            <a:extLst>
              <a:ext uri="{FF2B5EF4-FFF2-40B4-BE49-F238E27FC236}">
                <a16:creationId xmlns:a16="http://schemas.microsoft.com/office/drawing/2014/main" id="{1F078A2C-B878-E422-DDCB-D1906CF5A8E4}"/>
              </a:ext>
            </a:extLst>
          </p:cNvPr>
          <p:cNvSpPr txBox="1"/>
          <p:nvPr/>
        </p:nvSpPr>
        <p:spPr>
          <a:xfrm>
            <a:off x="513612" y="5282317"/>
            <a:ext cx="11348150" cy="1384995"/>
          </a:xfrm>
          <a:prstGeom prst="rect">
            <a:avLst/>
          </a:prstGeom>
          <a:noFill/>
        </p:spPr>
        <p:txBody>
          <a:bodyPr wrap="square" rtlCol="0">
            <a:spAutoFit/>
          </a:bodyPr>
          <a:lstStyle/>
          <a:p>
            <a:r>
              <a:rPr kumimoji="1" lang="ja-JP" altLang="en-US" sz="2800" dirty="0"/>
              <a:t>≪</a:t>
            </a:r>
            <a:r>
              <a:rPr kumimoji="1" lang="en-US" altLang="ja-JP" sz="2800" dirty="0"/>
              <a:t>iPad</a:t>
            </a:r>
            <a:r>
              <a:rPr kumimoji="1" lang="ja-JP" altLang="en-US" sz="2800" dirty="0"/>
              <a:t>の場合の注意≫</a:t>
            </a:r>
            <a:endParaRPr kumimoji="1" lang="en-US" altLang="ja-JP" sz="2800" dirty="0"/>
          </a:p>
          <a:p>
            <a:r>
              <a:rPr lang="ja-JP" altLang="en-US" sz="2800" dirty="0"/>
              <a:t>　</a:t>
            </a:r>
            <a:r>
              <a:rPr lang="en-US" altLang="ja-JP" sz="2800" dirty="0"/>
              <a:t>※</a:t>
            </a:r>
            <a:r>
              <a:rPr lang="ja-JP" altLang="en-US" sz="2800" dirty="0"/>
              <a:t>　３</a:t>
            </a:r>
            <a:r>
              <a:rPr lang="en-US" altLang="ja-JP" sz="2800" dirty="0"/>
              <a:t>D</a:t>
            </a:r>
            <a:r>
              <a:rPr lang="ja-JP" altLang="en-US" sz="2800" dirty="0"/>
              <a:t>モデルは１つだけにしてください。</a:t>
            </a:r>
            <a:endParaRPr lang="en-US" altLang="ja-JP" sz="2800" dirty="0"/>
          </a:p>
          <a:p>
            <a:r>
              <a:rPr lang="ja-JP" altLang="en-US" sz="2800" dirty="0"/>
              <a:t>　</a:t>
            </a:r>
            <a:r>
              <a:rPr lang="en-US" altLang="ja-JP" sz="2800" dirty="0"/>
              <a:t>※</a:t>
            </a:r>
            <a:r>
              <a:rPr lang="ja-JP" altLang="en-US" sz="2800" dirty="0"/>
              <a:t>　２つ以上表示させると、メモリ不足になる場合があります。</a:t>
            </a:r>
            <a:endParaRPr lang="en-US" altLang="ja-JP" sz="2800" dirty="0"/>
          </a:p>
        </p:txBody>
      </p:sp>
    </p:spTree>
    <p:extLst>
      <p:ext uri="{BB962C8B-B14F-4D97-AF65-F5344CB8AC3E}">
        <p14:creationId xmlns:p14="http://schemas.microsoft.com/office/powerpoint/2010/main" val="2078172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ADAFFE-F6A2-5BCF-EED3-A34967DC8850}"/>
              </a:ext>
            </a:extLst>
          </p:cNvPr>
          <p:cNvSpPr>
            <a:spLocks noGrp="1"/>
          </p:cNvSpPr>
          <p:nvPr>
            <p:ph type="title"/>
          </p:nvPr>
        </p:nvSpPr>
        <p:spPr>
          <a:xfrm>
            <a:off x="681788" y="365125"/>
            <a:ext cx="10672012" cy="1325563"/>
          </a:xfrm>
        </p:spPr>
        <p:txBody>
          <a:bodyPr>
            <a:normAutofit/>
          </a:bodyPr>
          <a:lstStyle/>
          <a:p>
            <a:r>
              <a:rPr kumimoji="1" lang="en-US" altLang="ja-JP" sz="4800" b="1" dirty="0"/>
              <a:t>AR</a:t>
            </a:r>
            <a:r>
              <a:rPr kumimoji="1" lang="ja-JP" altLang="en-US" sz="4800" b="1" dirty="0"/>
              <a:t>の３次元座標</a:t>
            </a:r>
          </a:p>
        </p:txBody>
      </p:sp>
      <p:sp>
        <p:nvSpPr>
          <p:cNvPr id="3" name="コンテンツ プレースホルダー 2">
            <a:extLst>
              <a:ext uri="{FF2B5EF4-FFF2-40B4-BE49-F238E27FC236}">
                <a16:creationId xmlns:a16="http://schemas.microsoft.com/office/drawing/2014/main" id="{CD15F2E9-FA30-0C28-FD63-B1844983BC74}"/>
              </a:ext>
            </a:extLst>
          </p:cNvPr>
          <p:cNvSpPr>
            <a:spLocks noGrp="1"/>
          </p:cNvSpPr>
          <p:nvPr>
            <p:ph idx="1"/>
          </p:nvPr>
        </p:nvSpPr>
        <p:spPr>
          <a:xfrm>
            <a:off x="100489" y="1690688"/>
            <a:ext cx="7018317" cy="2306905"/>
          </a:xfrm>
        </p:spPr>
        <p:txBody>
          <a:bodyPr>
            <a:normAutofit/>
          </a:bodyPr>
          <a:lstStyle/>
          <a:p>
            <a:pPr marL="0" indent="0">
              <a:buNone/>
            </a:pPr>
            <a:r>
              <a:rPr lang="ja-JP" altLang="en-US" b="1" dirty="0"/>
              <a:t>座標</a:t>
            </a:r>
            <a:r>
              <a:rPr lang="ja-JP" altLang="en-US" dirty="0"/>
              <a:t>は以下のようになります。</a:t>
            </a:r>
          </a:p>
          <a:p>
            <a:pPr marL="0" indent="0">
              <a:buNone/>
            </a:pPr>
            <a:r>
              <a:rPr lang="ja-JP" altLang="en-US" dirty="0"/>
              <a:t>　・</a:t>
            </a:r>
            <a:r>
              <a:rPr lang="ja-JP" altLang="en-US" b="1" dirty="0"/>
              <a:t>ｘ軸</a:t>
            </a:r>
            <a:r>
              <a:rPr lang="ja-JP" altLang="en-US" dirty="0"/>
              <a:t>方向：マーカーの右方向</a:t>
            </a:r>
          </a:p>
          <a:p>
            <a:pPr marL="0" indent="0">
              <a:buNone/>
            </a:pPr>
            <a:r>
              <a:rPr lang="ja-JP" altLang="en-US" dirty="0"/>
              <a:t>　・</a:t>
            </a:r>
            <a:r>
              <a:rPr lang="ja-JP" altLang="en-US" b="1" dirty="0"/>
              <a:t>ｙ軸</a:t>
            </a:r>
            <a:r>
              <a:rPr lang="ja-JP" altLang="en-US" dirty="0"/>
              <a:t>方向：マーカーから垂直上方向</a:t>
            </a:r>
          </a:p>
          <a:p>
            <a:pPr marL="0" indent="0">
              <a:buNone/>
            </a:pPr>
            <a:r>
              <a:rPr lang="ja-JP" altLang="en-US" dirty="0"/>
              <a:t>　・</a:t>
            </a:r>
            <a:r>
              <a:rPr lang="ja-JP" altLang="en-US" b="1" dirty="0"/>
              <a:t>ｚ軸</a:t>
            </a:r>
            <a:r>
              <a:rPr lang="ja-JP" altLang="en-US" dirty="0"/>
              <a:t>方向：マーカーの下方向</a:t>
            </a:r>
          </a:p>
        </p:txBody>
      </p:sp>
      <p:pic>
        <p:nvPicPr>
          <p:cNvPr id="5" name="図 4">
            <a:extLst>
              <a:ext uri="{FF2B5EF4-FFF2-40B4-BE49-F238E27FC236}">
                <a16:creationId xmlns:a16="http://schemas.microsoft.com/office/drawing/2014/main" id="{08A25EFF-29DB-540C-A2EF-4E3DA3EF3D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7506" y="507630"/>
            <a:ext cx="5812831" cy="6127750"/>
          </a:xfrm>
          <a:prstGeom prst="rect">
            <a:avLst/>
          </a:prstGeom>
        </p:spPr>
      </p:pic>
      <p:sp>
        <p:nvSpPr>
          <p:cNvPr id="4" name="吹き出し: 角を丸めた四角形 3">
            <a:extLst>
              <a:ext uri="{FF2B5EF4-FFF2-40B4-BE49-F238E27FC236}">
                <a16:creationId xmlns:a16="http://schemas.microsoft.com/office/drawing/2014/main" id="{EECB22BC-5BCC-5575-026E-B7EC50372258}"/>
              </a:ext>
            </a:extLst>
          </p:cNvPr>
          <p:cNvSpPr/>
          <p:nvPr/>
        </p:nvSpPr>
        <p:spPr>
          <a:xfrm>
            <a:off x="593765" y="4120738"/>
            <a:ext cx="5628905" cy="2606558"/>
          </a:xfrm>
          <a:prstGeom prst="wedgeRoundRectCallout">
            <a:avLst>
              <a:gd name="adj1" fmla="val 60475"/>
              <a:gd name="adj2" fmla="val -3056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ysClr val="windowText" lastClr="000000"/>
                </a:solidFill>
              </a:rPr>
              <a:t>覚えるときには、右手の</a:t>
            </a:r>
          </a:p>
          <a:p>
            <a:r>
              <a:rPr lang="ja-JP" altLang="en-US" sz="2400" dirty="0">
                <a:solidFill>
                  <a:sysClr val="windowText" lastClr="000000"/>
                </a:solidFill>
              </a:rPr>
              <a:t>　・</a:t>
            </a:r>
            <a:r>
              <a:rPr lang="ja-JP" altLang="en-US" sz="2400" b="1" dirty="0">
                <a:solidFill>
                  <a:sysClr val="windowText" lastClr="000000"/>
                </a:solidFill>
              </a:rPr>
              <a:t>親指</a:t>
            </a:r>
            <a:r>
              <a:rPr lang="ja-JP" altLang="en-US" sz="2400" dirty="0">
                <a:solidFill>
                  <a:sysClr val="windowText" lastClr="000000"/>
                </a:solidFill>
              </a:rPr>
              <a:t>　　：</a:t>
            </a:r>
            <a:r>
              <a:rPr lang="ja-JP" altLang="en-US" sz="2400" b="1" dirty="0">
                <a:solidFill>
                  <a:sysClr val="windowText" lastClr="000000"/>
                </a:solidFill>
              </a:rPr>
              <a:t>ｘ軸</a:t>
            </a:r>
            <a:r>
              <a:rPr lang="ja-JP" altLang="en-US" sz="2400" dirty="0">
                <a:solidFill>
                  <a:sysClr val="windowText" lastClr="000000"/>
                </a:solidFill>
              </a:rPr>
              <a:t>方向</a:t>
            </a:r>
          </a:p>
          <a:p>
            <a:r>
              <a:rPr lang="ja-JP" altLang="en-US" sz="2400" dirty="0">
                <a:solidFill>
                  <a:sysClr val="windowText" lastClr="000000"/>
                </a:solidFill>
              </a:rPr>
              <a:t>　・</a:t>
            </a:r>
            <a:r>
              <a:rPr lang="ja-JP" altLang="en-US" sz="2400" b="1" dirty="0">
                <a:solidFill>
                  <a:sysClr val="windowText" lastClr="000000"/>
                </a:solidFill>
              </a:rPr>
              <a:t>人差し指</a:t>
            </a:r>
            <a:r>
              <a:rPr lang="ja-JP" altLang="en-US" sz="2400" dirty="0">
                <a:solidFill>
                  <a:sysClr val="windowText" lastClr="000000"/>
                </a:solidFill>
              </a:rPr>
              <a:t>：</a:t>
            </a:r>
            <a:r>
              <a:rPr lang="ja-JP" altLang="en-US" sz="2400" b="1" dirty="0">
                <a:solidFill>
                  <a:sysClr val="windowText" lastClr="000000"/>
                </a:solidFill>
              </a:rPr>
              <a:t>ｙ軸</a:t>
            </a:r>
            <a:r>
              <a:rPr lang="ja-JP" altLang="en-US" sz="2400" dirty="0">
                <a:solidFill>
                  <a:sysClr val="windowText" lastClr="000000"/>
                </a:solidFill>
              </a:rPr>
              <a:t>方向</a:t>
            </a:r>
          </a:p>
          <a:p>
            <a:r>
              <a:rPr lang="ja-JP" altLang="en-US" sz="2400" dirty="0">
                <a:solidFill>
                  <a:sysClr val="windowText" lastClr="000000"/>
                </a:solidFill>
              </a:rPr>
              <a:t>　・</a:t>
            </a:r>
            <a:r>
              <a:rPr lang="ja-JP" altLang="en-US" sz="2400" b="1" dirty="0">
                <a:solidFill>
                  <a:sysClr val="windowText" lastClr="000000"/>
                </a:solidFill>
              </a:rPr>
              <a:t>中指</a:t>
            </a:r>
            <a:r>
              <a:rPr lang="ja-JP" altLang="en-US" sz="2400" dirty="0">
                <a:solidFill>
                  <a:sysClr val="windowText" lastClr="000000"/>
                </a:solidFill>
              </a:rPr>
              <a:t>　　：</a:t>
            </a:r>
            <a:r>
              <a:rPr lang="ja-JP" altLang="en-US" sz="2400" b="1" dirty="0">
                <a:solidFill>
                  <a:sysClr val="windowText" lastClr="000000"/>
                </a:solidFill>
              </a:rPr>
              <a:t>ｚ軸</a:t>
            </a:r>
            <a:r>
              <a:rPr lang="ja-JP" altLang="en-US" sz="2400" dirty="0">
                <a:solidFill>
                  <a:sysClr val="windowText" lastClr="000000"/>
                </a:solidFill>
              </a:rPr>
              <a:t>方向</a:t>
            </a:r>
          </a:p>
          <a:p>
            <a:r>
              <a:rPr lang="ja-JP" altLang="en-US" sz="2400" dirty="0">
                <a:solidFill>
                  <a:sysClr val="windowText" lastClr="000000"/>
                </a:solidFill>
              </a:rPr>
              <a:t>　３つの指を直角方向に向けた方向になります。（右手座標系）</a:t>
            </a:r>
          </a:p>
        </p:txBody>
      </p:sp>
    </p:spTree>
    <p:extLst>
      <p:ext uri="{BB962C8B-B14F-4D97-AF65-F5344CB8AC3E}">
        <p14:creationId xmlns:p14="http://schemas.microsoft.com/office/powerpoint/2010/main" val="109421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7EAE146-A56C-2C76-BFC6-7CCC2756F166}"/>
              </a:ext>
            </a:extLst>
          </p:cNvPr>
          <p:cNvPicPr>
            <a:picLocks noChangeAspect="1"/>
          </p:cNvPicPr>
          <p:nvPr/>
        </p:nvPicPr>
        <p:blipFill>
          <a:blip r:embed="rId2"/>
          <a:stretch>
            <a:fillRect/>
          </a:stretch>
        </p:blipFill>
        <p:spPr>
          <a:xfrm>
            <a:off x="56208" y="2291398"/>
            <a:ext cx="11573976" cy="1228484"/>
          </a:xfrm>
          <a:prstGeom prst="rect">
            <a:avLst/>
          </a:prstGeom>
        </p:spPr>
      </p:pic>
      <p:sp>
        <p:nvSpPr>
          <p:cNvPr id="2" name="タイトル 1">
            <a:extLst>
              <a:ext uri="{FF2B5EF4-FFF2-40B4-BE49-F238E27FC236}">
                <a16:creationId xmlns:a16="http://schemas.microsoft.com/office/drawing/2014/main" id="{37ADAFFE-F6A2-5BCF-EED3-A34967DC8850}"/>
              </a:ext>
            </a:extLst>
          </p:cNvPr>
          <p:cNvSpPr>
            <a:spLocks noGrp="1"/>
          </p:cNvSpPr>
          <p:nvPr>
            <p:ph type="title"/>
          </p:nvPr>
        </p:nvSpPr>
        <p:spPr>
          <a:xfrm>
            <a:off x="585537" y="142157"/>
            <a:ext cx="10515600" cy="1325563"/>
          </a:xfrm>
        </p:spPr>
        <p:txBody>
          <a:bodyPr>
            <a:normAutofit/>
          </a:bodyPr>
          <a:lstStyle/>
          <a:p>
            <a:r>
              <a:rPr kumimoji="1" lang="ja-JP" altLang="en-US" sz="4800" b="1" dirty="0"/>
              <a:t>みんなが作った</a:t>
            </a:r>
            <a:r>
              <a:rPr kumimoji="1" lang="en-US" altLang="ja-JP" sz="4800" b="1" dirty="0"/>
              <a:t>AR</a:t>
            </a:r>
            <a:r>
              <a:rPr kumimoji="1" lang="ja-JP" altLang="en-US" sz="4800" b="1" dirty="0"/>
              <a:t>を見よう</a:t>
            </a:r>
          </a:p>
        </p:txBody>
      </p:sp>
      <p:sp>
        <p:nvSpPr>
          <p:cNvPr id="6" name="楕円 5">
            <a:extLst>
              <a:ext uri="{FF2B5EF4-FFF2-40B4-BE49-F238E27FC236}">
                <a16:creationId xmlns:a16="http://schemas.microsoft.com/office/drawing/2014/main" id="{3626CFCD-2181-2AE0-D9D0-44556692ADEA}"/>
              </a:ext>
            </a:extLst>
          </p:cNvPr>
          <p:cNvSpPr/>
          <p:nvPr/>
        </p:nvSpPr>
        <p:spPr>
          <a:xfrm>
            <a:off x="1314452" y="2644981"/>
            <a:ext cx="2049857" cy="6030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楕円 12">
            <a:extLst>
              <a:ext uri="{FF2B5EF4-FFF2-40B4-BE49-F238E27FC236}">
                <a16:creationId xmlns:a16="http://schemas.microsoft.com/office/drawing/2014/main" id="{DC9C5AAD-0E8B-2E36-9850-BA98A5CB2C01}"/>
              </a:ext>
            </a:extLst>
          </p:cNvPr>
          <p:cNvSpPr/>
          <p:nvPr/>
        </p:nvSpPr>
        <p:spPr>
          <a:xfrm>
            <a:off x="7894300" y="2156058"/>
            <a:ext cx="1772171" cy="74958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吹き出し: 角を丸めた四角形 16">
            <a:extLst>
              <a:ext uri="{FF2B5EF4-FFF2-40B4-BE49-F238E27FC236}">
                <a16:creationId xmlns:a16="http://schemas.microsoft.com/office/drawing/2014/main" id="{AE2514CC-3DBB-5989-41F7-E5BEDFEA4A66}"/>
              </a:ext>
            </a:extLst>
          </p:cNvPr>
          <p:cNvSpPr/>
          <p:nvPr/>
        </p:nvSpPr>
        <p:spPr>
          <a:xfrm>
            <a:off x="225011" y="1222367"/>
            <a:ext cx="4790489" cy="1034844"/>
          </a:xfrm>
          <a:prstGeom prst="wedgeRoundRectCallout">
            <a:avLst>
              <a:gd name="adj1" fmla="val -14735"/>
              <a:gd name="adj2" fmla="val 10677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kumimoji="1" lang="ja-JP" altLang="en-US" sz="2400" b="1" dirty="0">
                <a:solidFill>
                  <a:schemeClr val="tx1"/>
                </a:solidFill>
              </a:rPr>
              <a:t>１「</a:t>
            </a:r>
            <a:r>
              <a:rPr kumimoji="1" lang="en-US" altLang="ja-JP" sz="2400" b="1" dirty="0">
                <a:solidFill>
                  <a:schemeClr val="tx1"/>
                </a:solidFill>
              </a:rPr>
              <a:t>AR</a:t>
            </a:r>
            <a:r>
              <a:rPr kumimoji="1" lang="ja-JP" altLang="en-US" sz="2400" b="1" dirty="0">
                <a:solidFill>
                  <a:schemeClr val="tx1"/>
                </a:solidFill>
              </a:rPr>
              <a:t>を作ろう」で</a:t>
            </a:r>
            <a:endParaRPr kumimoji="1" lang="en-US" altLang="ja-JP" sz="2400" b="1" dirty="0">
              <a:solidFill>
                <a:schemeClr val="tx1"/>
              </a:solidFill>
            </a:endParaRPr>
          </a:p>
          <a:p>
            <a:pPr marL="0" indent="0">
              <a:buNone/>
            </a:pPr>
            <a:r>
              <a:rPr lang="ja-JP" altLang="en-US" sz="2400" b="1" dirty="0">
                <a:solidFill>
                  <a:schemeClr val="tx1"/>
                </a:solidFill>
              </a:rPr>
              <a:t>「</a:t>
            </a:r>
            <a:r>
              <a:rPr lang="en-US" altLang="ja-JP" sz="2400" b="1" dirty="0">
                <a:solidFill>
                  <a:schemeClr val="tx1"/>
                </a:solidFill>
              </a:rPr>
              <a:t>AR</a:t>
            </a:r>
            <a:r>
              <a:rPr lang="ja-JP" altLang="en-US" sz="2400" b="1" dirty="0">
                <a:solidFill>
                  <a:schemeClr val="tx1"/>
                </a:solidFill>
              </a:rPr>
              <a:t>プログラム題名」を入力</a:t>
            </a:r>
            <a:endParaRPr kumimoji="1" lang="en-US" altLang="ja-JP" sz="2400" b="1" dirty="0">
              <a:solidFill>
                <a:schemeClr val="tx1"/>
              </a:solidFill>
            </a:endParaRPr>
          </a:p>
        </p:txBody>
      </p:sp>
      <p:sp>
        <p:nvSpPr>
          <p:cNvPr id="20" name="吹き出し: 角を丸めた四角形 19">
            <a:extLst>
              <a:ext uri="{FF2B5EF4-FFF2-40B4-BE49-F238E27FC236}">
                <a16:creationId xmlns:a16="http://schemas.microsoft.com/office/drawing/2014/main" id="{723D2454-9880-9795-116A-B61FF2B0BA95}"/>
              </a:ext>
            </a:extLst>
          </p:cNvPr>
          <p:cNvSpPr/>
          <p:nvPr/>
        </p:nvSpPr>
        <p:spPr>
          <a:xfrm>
            <a:off x="5717016" y="1208885"/>
            <a:ext cx="4978905" cy="1034844"/>
          </a:xfrm>
          <a:prstGeom prst="wedgeRoundRectCallout">
            <a:avLst>
              <a:gd name="adj1" fmla="val -7100"/>
              <a:gd name="adj2" fmla="val 7500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kumimoji="1" lang="ja-JP" altLang="en-US" sz="2400" b="1" dirty="0">
                <a:solidFill>
                  <a:schemeClr val="tx1"/>
                </a:solidFill>
              </a:rPr>
              <a:t>２「接続先アドレス」にクラスで</a:t>
            </a:r>
            <a:endParaRPr kumimoji="1" lang="en-US" altLang="ja-JP" sz="2400" b="1" dirty="0">
              <a:solidFill>
                <a:schemeClr val="tx1"/>
              </a:solidFill>
            </a:endParaRPr>
          </a:p>
          <a:p>
            <a:pPr marL="0" indent="0">
              <a:buNone/>
            </a:pPr>
            <a:r>
              <a:rPr lang="ja-JP" altLang="en-US" sz="2400" b="1" dirty="0">
                <a:solidFill>
                  <a:schemeClr val="tx1"/>
                </a:solidFill>
              </a:rPr>
              <a:t>　</a:t>
            </a:r>
            <a:r>
              <a:rPr kumimoji="1" lang="ja-JP" altLang="en-US" sz="2400" b="1" dirty="0">
                <a:solidFill>
                  <a:schemeClr val="tx1"/>
                </a:solidFill>
              </a:rPr>
              <a:t>同じ数値（文字）を入力</a:t>
            </a:r>
          </a:p>
        </p:txBody>
      </p:sp>
      <p:sp>
        <p:nvSpPr>
          <p:cNvPr id="21" name="吹き出し: 角を丸めた四角形 20">
            <a:extLst>
              <a:ext uri="{FF2B5EF4-FFF2-40B4-BE49-F238E27FC236}">
                <a16:creationId xmlns:a16="http://schemas.microsoft.com/office/drawing/2014/main" id="{3D1204D4-4E54-F60C-356A-AD707AF1EF9C}"/>
              </a:ext>
            </a:extLst>
          </p:cNvPr>
          <p:cNvSpPr/>
          <p:nvPr/>
        </p:nvSpPr>
        <p:spPr>
          <a:xfrm>
            <a:off x="1544293" y="3383761"/>
            <a:ext cx="3896594" cy="685831"/>
          </a:xfrm>
          <a:prstGeom prst="wedgeRoundRectCallout">
            <a:avLst>
              <a:gd name="adj1" fmla="val 27197"/>
              <a:gd name="adj2" fmla="val -12689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400" b="1" dirty="0">
                <a:solidFill>
                  <a:schemeClr val="tx1"/>
                </a:solidFill>
              </a:rPr>
              <a:t>３</a:t>
            </a:r>
            <a:r>
              <a:rPr kumimoji="1" lang="ja-JP" altLang="en-US" sz="2400" b="1" dirty="0">
                <a:solidFill>
                  <a:schemeClr val="tx1"/>
                </a:solidFill>
              </a:rPr>
              <a:t>「実行」ボタンを押す</a:t>
            </a:r>
          </a:p>
        </p:txBody>
      </p:sp>
      <p:sp>
        <p:nvSpPr>
          <p:cNvPr id="22" name="吹き出し: 角を丸めた四角形 21">
            <a:extLst>
              <a:ext uri="{FF2B5EF4-FFF2-40B4-BE49-F238E27FC236}">
                <a16:creationId xmlns:a16="http://schemas.microsoft.com/office/drawing/2014/main" id="{86B24400-DF6A-A014-73BE-FE4C046A5AD2}"/>
              </a:ext>
            </a:extLst>
          </p:cNvPr>
          <p:cNvSpPr/>
          <p:nvPr/>
        </p:nvSpPr>
        <p:spPr>
          <a:xfrm>
            <a:off x="8699411" y="3066755"/>
            <a:ext cx="3220711" cy="1033614"/>
          </a:xfrm>
          <a:prstGeom prst="wedgeRoundRectCallout">
            <a:avLst>
              <a:gd name="adj1" fmla="val 12049"/>
              <a:gd name="adj2" fmla="val -8688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400" b="1" dirty="0">
                <a:solidFill>
                  <a:schemeClr val="tx1"/>
                </a:solidFill>
              </a:rPr>
              <a:t>５</a:t>
            </a:r>
            <a:r>
              <a:rPr kumimoji="1" lang="ja-JP" altLang="en-US" sz="2400" b="1" dirty="0">
                <a:solidFill>
                  <a:schemeClr val="tx1"/>
                </a:solidFill>
              </a:rPr>
              <a:t>「トップページ</a:t>
            </a:r>
            <a:endParaRPr kumimoji="1" lang="en-US" altLang="ja-JP" sz="2400" b="1" dirty="0">
              <a:solidFill>
                <a:schemeClr val="tx1"/>
              </a:solidFill>
            </a:endParaRPr>
          </a:p>
          <a:p>
            <a:pPr marL="0" indent="0">
              <a:buNone/>
            </a:pPr>
            <a:r>
              <a:rPr lang="ja-JP" altLang="en-US" sz="2400" b="1" dirty="0">
                <a:solidFill>
                  <a:schemeClr val="tx1"/>
                </a:solidFill>
              </a:rPr>
              <a:t>　にもどる」</a:t>
            </a:r>
            <a:endParaRPr kumimoji="1" lang="ja-JP" altLang="en-US" sz="2400" b="1" dirty="0">
              <a:solidFill>
                <a:schemeClr val="tx1"/>
              </a:solidFill>
            </a:endParaRPr>
          </a:p>
        </p:txBody>
      </p:sp>
      <p:sp>
        <p:nvSpPr>
          <p:cNvPr id="23" name="吹き出し: 角を丸めた四角形 22">
            <a:extLst>
              <a:ext uri="{FF2B5EF4-FFF2-40B4-BE49-F238E27FC236}">
                <a16:creationId xmlns:a16="http://schemas.microsoft.com/office/drawing/2014/main" id="{23C3C611-991F-E8EA-7F17-DFA529858462}"/>
              </a:ext>
            </a:extLst>
          </p:cNvPr>
          <p:cNvSpPr/>
          <p:nvPr/>
        </p:nvSpPr>
        <p:spPr>
          <a:xfrm>
            <a:off x="5797038" y="3066755"/>
            <a:ext cx="2612435" cy="1033614"/>
          </a:xfrm>
          <a:prstGeom prst="wedgeRoundRectCallout">
            <a:avLst>
              <a:gd name="adj1" fmla="val -33370"/>
              <a:gd name="adj2" fmla="val -8916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kumimoji="1" lang="ja-JP" altLang="en-US" sz="2400" b="1" dirty="0">
                <a:solidFill>
                  <a:schemeClr val="tx1"/>
                </a:solidFill>
              </a:rPr>
              <a:t>４「保存」で</a:t>
            </a:r>
            <a:endParaRPr kumimoji="1" lang="en-US" altLang="ja-JP" sz="2400" b="1" dirty="0">
              <a:solidFill>
                <a:schemeClr val="tx1"/>
              </a:solidFill>
            </a:endParaRPr>
          </a:p>
          <a:p>
            <a:pPr marL="0" indent="0">
              <a:buNone/>
            </a:pPr>
            <a:r>
              <a:rPr lang="ja-JP" altLang="en-US" sz="2400" b="1" dirty="0">
                <a:solidFill>
                  <a:schemeClr val="tx1"/>
                </a:solidFill>
              </a:rPr>
              <a:t>プログラム保存</a:t>
            </a:r>
            <a:endParaRPr kumimoji="1" lang="ja-JP" altLang="en-US" sz="2400" b="1" dirty="0">
              <a:solidFill>
                <a:schemeClr val="tx1"/>
              </a:solidFill>
            </a:endParaRPr>
          </a:p>
        </p:txBody>
      </p:sp>
      <p:pic>
        <p:nvPicPr>
          <p:cNvPr id="24" name="図 23">
            <a:extLst>
              <a:ext uri="{FF2B5EF4-FFF2-40B4-BE49-F238E27FC236}">
                <a16:creationId xmlns:a16="http://schemas.microsoft.com/office/drawing/2014/main" id="{275AAE58-1EC1-11C5-52E9-4F3DD49FBD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8953" y="4948664"/>
            <a:ext cx="10876126" cy="2701103"/>
          </a:xfrm>
          <a:prstGeom prst="rect">
            <a:avLst/>
          </a:prstGeom>
          <a:ln>
            <a:solidFill>
              <a:schemeClr val="tx1"/>
            </a:solidFill>
          </a:ln>
        </p:spPr>
      </p:pic>
      <p:sp>
        <p:nvSpPr>
          <p:cNvPr id="25" name="吹き出し: 角を丸めた四角形 24">
            <a:extLst>
              <a:ext uri="{FF2B5EF4-FFF2-40B4-BE49-F238E27FC236}">
                <a16:creationId xmlns:a16="http://schemas.microsoft.com/office/drawing/2014/main" id="{51CE6E04-62DD-9F64-813C-768BFDD602E6}"/>
              </a:ext>
            </a:extLst>
          </p:cNvPr>
          <p:cNvSpPr/>
          <p:nvPr/>
        </p:nvSpPr>
        <p:spPr>
          <a:xfrm>
            <a:off x="834009" y="4340361"/>
            <a:ext cx="4228358" cy="651738"/>
          </a:xfrm>
          <a:prstGeom prst="wedgeRoundRectCallout">
            <a:avLst>
              <a:gd name="adj1" fmla="val -30042"/>
              <a:gd name="adj2" fmla="val 78152"/>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400" b="1" dirty="0">
                <a:solidFill>
                  <a:schemeClr val="tx1"/>
                </a:solidFill>
              </a:rPr>
              <a:t>６</a:t>
            </a:r>
            <a:r>
              <a:rPr kumimoji="1" lang="ja-JP" altLang="en-US" sz="2400" b="1" dirty="0">
                <a:solidFill>
                  <a:schemeClr val="tx1"/>
                </a:solidFill>
              </a:rPr>
              <a:t>「</a:t>
            </a:r>
            <a:r>
              <a:rPr kumimoji="1" lang="en-US" altLang="ja-JP" sz="2400" b="1" dirty="0">
                <a:solidFill>
                  <a:schemeClr val="tx1"/>
                </a:solidFill>
              </a:rPr>
              <a:t>AR</a:t>
            </a:r>
            <a:r>
              <a:rPr kumimoji="1" lang="ja-JP" altLang="en-US" sz="2400" b="1" dirty="0">
                <a:solidFill>
                  <a:schemeClr val="tx1"/>
                </a:solidFill>
              </a:rPr>
              <a:t>を見よう」を表示</a:t>
            </a:r>
            <a:endParaRPr kumimoji="1" lang="en-US" altLang="ja-JP" sz="2400" b="1" dirty="0">
              <a:solidFill>
                <a:schemeClr val="tx1"/>
              </a:solidFill>
            </a:endParaRPr>
          </a:p>
        </p:txBody>
      </p:sp>
      <p:sp>
        <p:nvSpPr>
          <p:cNvPr id="27" name="吹き出し: 角を丸めた四角形 26">
            <a:extLst>
              <a:ext uri="{FF2B5EF4-FFF2-40B4-BE49-F238E27FC236}">
                <a16:creationId xmlns:a16="http://schemas.microsoft.com/office/drawing/2014/main" id="{5D4A83A7-7501-6CCB-B0F1-DACC2D341452}"/>
              </a:ext>
            </a:extLst>
          </p:cNvPr>
          <p:cNvSpPr/>
          <p:nvPr/>
        </p:nvSpPr>
        <p:spPr>
          <a:xfrm>
            <a:off x="7691764" y="4343560"/>
            <a:ext cx="4228358" cy="909733"/>
          </a:xfrm>
          <a:prstGeom prst="wedgeRoundRectCallout">
            <a:avLst>
              <a:gd name="adj1" fmla="val -5015"/>
              <a:gd name="adj2" fmla="val 80176"/>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400" b="1" dirty="0">
                <a:solidFill>
                  <a:schemeClr val="tx1"/>
                </a:solidFill>
              </a:rPr>
              <a:t>７</a:t>
            </a:r>
            <a:r>
              <a:rPr kumimoji="1" lang="ja-JP" altLang="en-US" sz="2400" b="1" dirty="0">
                <a:solidFill>
                  <a:schemeClr val="tx1"/>
                </a:solidFill>
              </a:rPr>
              <a:t>「接続先アドレス」に</a:t>
            </a:r>
            <a:endParaRPr kumimoji="1" lang="en-US" altLang="ja-JP" sz="2400" b="1" dirty="0">
              <a:solidFill>
                <a:schemeClr val="tx1"/>
              </a:solidFill>
            </a:endParaRPr>
          </a:p>
          <a:p>
            <a:pPr marL="0" indent="0">
              <a:buNone/>
            </a:pPr>
            <a:r>
              <a:rPr lang="ja-JP" altLang="en-US" sz="2400" b="1" dirty="0">
                <a:solidFill>
                  <a:schemeClr val="tx1"/>
                </a:solidFill>
              </a:rPr>
              <a:t>　</a:t>
            </a:r>
            <a:r>
              <a:rPr kumimoji="1" lang="ja-JP" altLang="en-US" sz="2400" b="1" dirty="0">
                <a:solidFill>
                  <a:schemeClr val="tx1"/>
                </a:solidFill>
              </a:rPr>
              <a:t>同じ数値（文字）を入力</a:t>
            </a:r>
            <a:endParaRPr kumimoji="1" lang="en-US" altLang="ja-JP" sz="2400" b="1" dirty="0">
              <a:solidFill>
                <a:schemeClr val="tx1"/>
              </a:solidFill>
            </a:endParaRPr>
          </a:p>
        </p:txBody>
      </p:sp>
      <p:sp>
        <p:nvSpPr>
          <p:cNvPr id="28" name="吹き出し: 角を丸めた四角形 27">
            <a:extLst>
              <a:ext uri="{FF2B5EF4-FFF2-40B4-BE49-F238E27FC236}">
                <a16:creationId xmlns:a16="http://schemas.microsoft.com/office/drawing/2014/main" id="{8F681E36-BACB-CB71-5551-EC82618BDD67}"/>
              </a:ext>
            </a:extLst>
          </p:cNvPr>
          <p:cNvSpPr/>
          <p:nvPr/>
        </p:nvSpPr>
        <p:spPr>
          <a:xfrm>
            <a:off x="4977191" y="5954718"/>
            <a:ext cx="4828752" cy="732430"/>
          </a:xfrm>
          <a:prstGeom prst="wedgeRoundRectCallout">
            <a:avLst>
              <a:gd name="adj1" fmla="val -17523"/>
              <a:gd name="adj2" fmla="val -110745"/>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kumimoji="1" lang="ja-JP" altLang="en-US" sz="2400" b="1" dirty="0">
                <a:solidFill>
                  <a:schemeClr val="tx1"/>
                </a:solidFill>
              </a:rPr>
              <a:t>８「最新情報」ボタンを押す</a:t>
            </a:r>
            <a:endParaRPr kumimoji="1" lang="en-US" altLang="ja-JP" sz="2400" b="1" dirty="0">
              <a:solidFill>
                <a:schemeClr val="tx1"/>
              </a:solidFill>
            </a:endParaRPr>
          </a:p>
        </p:txBody>
      </p:sp>
    </p:spTree>
    <p:extLst>
      <p:ext uri="{BB962C8B-B14F-4D97-AF65-F5344CB8AC3E}">
        <p14:creationId xmlns:p14="http://schemas.microsoft.com/office/powerpoint/2010/main" val="404069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89E29-7880-06AB-A4FF-825F0D6F522F}"/>
              </a:ext>
            </a:extLst>
          </p:cNvPr>
          <p:cNvSpPr>
            <a:spLocks noGrp="1"/>
          </p:cNvSpPr>
          <p:nvPr>
            <p:ph type="title"/>
          </p:nvPr>
        </p:nvSpPr>
        <p:spPr>
          <a:xfrm>
            <a:off x="621877" y="233828"/>
            <a:ext cx="10515600" cy="1325563"/>
          </a:xfrm>
        </p:spPr>
        <p:txBody>
          <a:bodyPr/>
          <a:lstStyle/>
          <a:p>
            <a:r>
              <a:rPr lang="en-US" altLang="ja-JP" b="1" dirty="0"/>
              <a:t>HTML</a:t>
            </a:r>
            <a:r>
              <a:rPr kumimoji="1" lang="en-US" altLang="ja-JP" b="1" dirty="0"/>
              <a:t> </a:t>
            </a:r>
            <a:r>
              <a:rPr kumimoji="1" lang="ja-JP" altLang="en-US" b="1" dirty="0"/>
              <a:t>学習としても活用可能</a:t>
            </a:r>
          </a:p>
        </p:txBody>
      </p:sp>
      <p:pic>
        <p:nvPicPr>
          <p:cNvPr id="5" name="コンテンツ プレースホルダー 4">
            <a:extLst>
              <a:ext uri="{FF2B5EF4-FFF2-40B4-BE49-F238E27FC236}">
                <a16:creationId xmlns:a16="http://schemas.microsoft.com/office/drawing/2014/main" id="{0E86C13C-7BE3-32B9-8C18-BE54C08D4B12}"/>
              </a:ext>
            </a:extLst>
          </p:cNvPr>
          <p:cNvPicPr>
            <a:picLocks noGrp="1" noChangeAspect="1"/>
          </p:cNvPicPr>
          <p:nvPr>
            <p:ph idx="1"/>
          </p:nvPr>
        </p:nvPicPr>
        <p:blipFill>
          <a:blip r:embed="rId2"/>
          <a:stretch>
            <a:fillRect/>
          </a:stretch>
        </p:blipFill>
        <p:spPr>
          <a:xfrm>
            <a:off x="1151426" y="1372431"/>
            <a:ext cx="3824416" cy="3752930"/>
          </a:xfrm>
        </p:spPr>
      </p:pic>
      <p:sp>
        <p:nvSpPr>
          <p:cNvPr id="6" name="矢印: 右 5">
            <a:extLst>
              <a:ext uri="{FF2B5EF4-FFF2-40B4-BE49-F238E27FC236}">
                <a16:creationId xmlns:a16="http://schemas.microsoft.com/office/drawing/2014/main" id="{EE80BC38-115D-B6AF-42CC-9D0B571CEEEA}"/>
              </a:ext>
            </a:extLst>
          </p:cNvPr>
          <p:cNvSpPr/>
          <p:nvPr/>
        </p:nvSpPr>
        <p:spPr>
          <a:xfrm>
            <a:off x="5550539" y="2517375"/>
            <a:ext cx="658277" cy="593766"/>
          </a:xfrm>
          <a:prstGeom prst="rightArrow">
            <a:avLst>
              <a:gd name="adj1" fmla="val 50000"/>
              <a:gd name="adj2" fmla="val 69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CA962B7-CF01-859C-D178-9E07E458CC5F}"/>
              </a:ext>
            </a:extLst>
          </p:cNvPr>
          <p:cNvSpPr txBox="1"/>
          <p:nvPr/>
        </p:nvSpPr>
        <p:spPr>
          <a:xfrm>
            <a:off x="6573795" y="1464317"/>
            <a:ext cx="5618205" cy="5262979"/>
          </a:xfrm>
          <a:prstGeom prst="rect">
            <a:avLst/>
          </a:prstGeom>
          <a:noFill/>
        </p:spPr>
        <p:txBody>
          <a:bodyPr wrap="square">
            <a:spAutoFit/>
          </a:bodyPr>
          <a:lstStyle/>
          <a:p>
            <a:r>
              <a:rPr lang="en-US" altLang="ja-JP" sz="1600" dirty="0"/>
              <a:t>&lt;!DOCTYPE html&gt;</a:t>
            </a:r>
          </a:p>
          <a:p>
            <a:r>
              <a:rPr lang="en-US" altLang="ja-JP" sz="1600" dirty="0"/>
              <a:t>&lt;html&gt;</a:t>
            </a:r>
          </a:p>
          <a:p>
            <a:r>
              <a:rPr lang="en-US" altLang="ja-JP" sz="1600" dirty="0"/>
              <a:t>&lt;head&gt;</a:t>
            </a:r>
          </a:p>
          <a:p>
            <a:r>
              <a:rPr lang="en-US" altLang="ja-JP" sz="1600" dirty="0"/>
              <a:t>&lt;meta charset='UTF-8'&gt;</a:t>
            </a:r>
          </a:p>
          <a:p>
            <a:r>
              <a:rPr lang="en-US" altLang="ja-JP" sz="1600" dirty="0"/>
              <a:t>&lt;script </a:t>
            </a:r>
            <a:r>
              <a:rPr lang="en-US" altLang="ja-JP" sz="1600" dirty="0" err="1"/>
              <a:t>src</a:t>
            </a:r>
            <a:r>
              <a:rPr lang="en-US" altLang="ja-JP" sz="1600" dirty="0"/>
              <a:t>='https://aframe.io/releases/1.3.0/aframe.min.js’&gt;</a:t>
            </a:r>
          </a:p>
          <a:p>
            <a:r>
              <a:rPr lang="en-US" altLang="ja-JP" sz="1600" dirty="0"/>
              <a:t>&lt;/script&gt;</a:t>
            </a:r>
          </a:p>
          <a:p>
            <a:r>
              <a:rPr lang="en-US" altLang="ja-JP" sz="1600" dirty="0"/>
              <a:t>&lt;script </a:t>
            </a:r>
            <a:r>
              <a:rPr lang="en-US" altLang="ja-JP" sz="1600" dirty="0" err="1"/>
              <a:t>src</a:t>
            </a:r>
            <a:r>
              <a:rPr lang="en-US" altLang="ja-JP" sz="1600" dirty="0"/>
              <a:t>='https://raw.githack.com/AR-</a:t>
            </a:r>
            <a:r>
              <a:rPr lang="en-US" altLang="ja-JP" sz="1600" dirty="0" err="1"/>
              <a:t>js</a:t>
            </a:r>
            <a:r>
              <a:rPr lang="en-US" altLang="ja-JP" sz="1600" dirty="0"/>
              <a:t>-org/AR.js/master/</a:t>
            </a:r>
            <a:r>
              <a:rPr lang="en-US" altLang="ja-JP" sz="1600" dirty="0" err="1"/>
              <a:t>aframe</a:t>
            </a:r>
            <a:r>
              <a:rPr lang="en-US" altLang="ja-JP" sz="1600" dirty="0"/>
              <a:t>/build/aframe-ar-nft.js’&gt;</a:t>
            </a:r>
          </a:p>
          <a:p>
            <a:r>
              <a:rPr lang="en-US" altLang="ja-JP" sz="1600" dirty="0"/>
              <a:t>&lt;/script&gt;</a:t>
            </a:r>
          </a:p>
          <a:p>
            <a:r>
              <a:rPr lang="en-US" altLang="ja-JP" sz="1600" dirty="0"/>
              <a:t>&lt;/head&gt;</a:t>
            </a:r>
          </a:p>
          <a:p>
            <a:r>
              <a:rPr lang="en-US" altLang="ja-JP" sz="1600" dirty="0"/>
              <a:t>&lt;body&gt;</a:t>
            </a:r>
          </a:p>
          <a:p>
            <a:r>
              <a:rPr lang="en-US" altLang="ja-JP" sz="1600" dirty="0"/>
              <a:t>&lt;a-scene &gt;</a:t>
            </a:r>
          </a:p>
          <a:p>
            <a:r>
              <a:rPr lang="en-US" altLang="ja-JP" sz="1600" dirty="0"/>
              <a:t>&lt;a-marker preset='</a:t>
            </a:r>
            <a:r>
              <a:rPr lang="en-US" altLang="ja-JP" sz="1600" dirty="0" err="1"/>
              <a:t>hiro</a:t>
            </a:r>
            <a:r>
              <a:rPr lang="en-US" altLang="ja-JP" sz="1600" dirty="0"/>
              <a:t>'&gt;</a:t>
            </a:r>
          </a:p>
          <a:p>
            <a:r>
              <a:rPr lang="en-US" altLang="ja-JP" sz="1600" dirty="0"/>
              <a:t>&lt;a-box position='0 0 0' scale='1 1 1’</a:t>
            </a:r>
          </a:p>
          <a:p>
            <a:r>
              <a:rPr lang="ja-JP" altLang="en-US" sz="1600" dirty="0"/>
              <a:t>  </a:t>
            </a:r>
            <a:r>
              <a:rPr lang="en-US" altLang="ja-JP" sz="1600" dirty="0"/>
              <a:t> color='blue' wireframe='true' &gt;&lt;/a-box&gt;</a:t>
            </a:r>
          </a:p>
          <a:p>
            <a:r>
              <a:rPr lang="en-US" altLang="ja-JP" sz="1600" dirty="0"/>
              <a:t>&lt;/a-marker&gt;</a:t>
            </a:r>
          </a:p>
          <a:p>
            <a:r>
              <a:rPr lang="en-US" altLang="ja-JP" sz="1600" dirty="0"/>
              <a:t>&lt;a-entity camera&gt;&lt;/a-entity&gt;</a:t>
            </a:r>
          </a:p>
          <a:p>
            <a:r>
              <a:rPr lang="en-US" altLang="ja-JP" sz="1600" dirty="0"/>
              <a:t>&lt;/a-scene&gt;</a:t>
            </a:r>
          </a:p>
          <a:p>
            <a:r>
              <a:rPr lang="en-US" altLang="ja-JP" sz="1600" dirty="0"/>
              <a:t>&lt;/body&gt;</a:t>
            </a:r>
          </a:p>
          <a:p>
            <a:r>
              <a:rPr lang="en-US" altLang="ja-JP" sz="1600" dirty="0"/>
              <a:t>&lt;/html&gt;</a:t>
            </a:r>
            <a:endParaRPr lang="ja-JP" altLang="en-US" sz="1600" dirty="0"/>
          </a:p>
        </p:txBody>
      </p:sp>
      <p:sp>
        <p:nvSpPr>
          <p:cNvPr id="13" name="吹き出し: 角を丸めた四角形 12">
            <a:extLst>
              <a:ext uri="{FF2B5EF4-FFF2-40B4-BE49-F238E27FC236}">
                <a16:creationId xmlns:a16="http://schemas.microsoft.com/office/drawing/2014/main" id="{6A32D028-A20A-4579-8B2C-85EDAEBA685F}"/>
              </a:ext>
            </a:extLst>
          </p:cNvPr>
          <p:cNvSpPr/>
          <p:nvPr/>
        </p:nvSpPr>
        <p:spPr>
          <a:xfrm>
            <a:off x="8764524" y="212984"/>
            <a:ext cx="2759676" cy="771073"/>
          </a:xfrm>
          <a:prstGeom prst="wedgeRoundRectCallout">
            <a:avLst>
              <a:gd name="adj1" fmla="val -30679"/>
              <a:gd name="adj2" fmla="val 11162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ysClr val="windowText" lastClr="000000"/>
                </a:solidFill>
              </a:rPr>
              <a:t>HTML</a:t>
            </a:r>
            <a:r>
              <a:rPr lang="ja-JP" altLang="en-US" sz="2800" dirty="0">
                <a:solidFill>
                  <a:sysClr val="windowText" lastClr="000000"/>
                </a:solidFill>
              </a:rPr>
              <a:t>を表示</a:t>
            </a:r>
            <a:endParaRPr kumimoji="1" lang="ja-JP" altLang="en-US" sz="2800" dirty="0">
              <a:solidFill>
                <a:sysClr val="windowText" lastClr="000000"/>
              </a:solidFill>
            </a:endParaRPr>
          </a:p>
        </p:txBody>
      </p:sp>
      <p:sp>
        <p:nvSpPr>
          <p:cNvPr id="3" name="吹き出し: 角を丸めた四角形 2">
            <a:extLst>
              <a:ext uri="{FF2B5EF4-FFF2-40B4-BE49-F238E27FC236}">
                <a16:creationId xmlns:a16="http://schemas.microsoft.com/office/drawing/2014/main" id="{9C715109-D28F-F75E-6399-E69BA1A1A83E}"/>
              </a:ext>
            </a:extLst>
          </p:cNvPr>
          <p:cNvSpPr/>
          <p:nvPr/>
        </p:nvSpPr>
        <p:spPr>
          <a:xfrm>
            <a:off x="426724" y="5308270"/>
            <a:ext cx="5273820" cy="1419026"/>
          </a:xfrm>
          <a:prstGeom prst="wedgeRoundRectCallout">
            <a:avLst>
              <a:gd name="adj1" fmla="val 62927"/>
              <a:gd name="adj2" fmla="val -3230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ysClr val="windowText" lastClr="000000"/>
                </a:solidFill>
              </a:rPr>
              <a:t>メモ帳にこの</a:t>
            </a:r>
            <a:r>
              <a:rPr lang="en-US" altLang="ja-JP" sz="2400" dirty="0">
                <a:solidFill>
                  <a:sysClr val="windowText" lastClr="000000"/>
                </a:solidFill>
              </a:rPr>
              <a:t>HTML</a:t>
            </a:r>
            <a:r>
              <a:rPr lang="ja-JP" altLang="en-US" sz="2400" dirty="0">
                <a:solidFill>
                  <a:sysClr val="windowText" lastClr="000000"/>
                </a:solidFill>
              </a:rPr>
              <a:t>を張り付け、</a:t>
            </a:r>
            <a:endParaRPr lang="en-US" altLang="ja-JP" sz="2400" dirty="0">
              <a:solidFill>
                <a:sysClr val="windowText" lastClr="000000"/>
              </a:solidFill>
            </a:endParaRPr>
          </a:p>
          <a:p>
            <a:r>
              <a:rPr lang="en-US" altLang="ja-JP" sz="2400" dirty="0">
                <a:solidFill>
                  <a:sysClr val="windowText" lastClr="000000"/>
                </a:solidFill>
              </a:rPr>
              <a:t>.html</a:t>
            </a:r>
            <a:r>
              <a:rPr lang="ja-JP" altLang="en-US" sz="2400" dirty="0">
                <a:solidFill>
                  <a:sysClr val="windowText" lastClr="000000"/>
                </a:solidFill>
              </a:rPr>
              <a:t>拡張子で保存すると、</a:t>
            </a:r>
            <a:r>
              <a:rPr lang="en-US" altLang="ja-JP" sz="2400" dirty="0">
                <a:solidFill>
                  <a:sysClr val="windowText" lastClr="000000"/>
                </a:solidFill>
              </a:rPr>
              <a:t>AR</a:t>
            </a:r>
            <a:r>
              <a:rPr lang="ja-JP" altLang="en-US" sz="2400" dirty="0">
                <a:solidFill>
                  <a:sysClr val="windowText" lastClr="000000"/>
                </a:solidFill>
              </a:rPr>
              <a:t>が作動する</a:t>
            </a:r>
            <a:r>
              <a:rPr lang="en-US" altLang="ja-JP" sz="2400" dirty="0">
                <a:solidFill>
                  <a:sysClr val="windowText" lastClr="000000"/>
                </a:solidFill>
              </a:rPr>
              <a:t>Web</a:t>
            </a:r>
            <a:r>
              <a:rPr lang="ja-JP" altLang="en-US" sz="2400" dirty="0">
                <a:solidFill>
                  <a:sysClr val="windowText" lastClr="000000"/>
                </a:solidFill>
              </a:rPr>
              <a:t>ページになります。</a:t>
            </a:r>
            <a:endParaRPr kumimoji="1" lang="ja-JP" altLang="en-US" sz="2400" dirty="0">
              <a:solidFill>
                <a:sysClr val="windowText" lastClr="000000"/>
              </a:solidFill>
            </a:endParaRPr>
          </a:p>
        </p:txBody>
      </p:sp>
    </p:spTree>
    <p:extLst>
      <p:ext uri="{BB962C8B-B14F-4D97-AF65-F5344CB8AC3E}">
        <p14:creationId xmlns:p14="http://schemas.microsoft.com/office/powerpoint/2010/main" val="350348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3057D105-B2A3-3BAC-B40D-F7DE9661D9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403634" y="898384"/>
            <a:ext cx="7087849" cy="2014211"/>
          </a:xfrm>
        </p:spPr>
      </p:pic>
      <p:sp>
        <p:nvSpPr>
          <p:cNvPr id="2" name="タイトル 1">
            <a:extLst>
              <a:ext uri="{FF2B5EF4-FFF2-40B4-BE49-F238E27FC236}">
                <a16:creationId xmlns:a16="http://schemas.microsoft.com/office/drawing/2014/main" id="{5BD328A4-B639-16D3-0E0B-621E7923D6F3}"/>
              </a:ext>
            </a:extLst>
          </p:cNvPr>
          <p:cNvSpPr>
            <a:spLocks noGrp="1"/>
          </p:cNvSpPr>
          <p:nvPr>
            <p:ph type="title"/>
          </p:nvPr>
        </p:nvSpPr>
        <p:spPr>
          <a:xfrm>
            <a:off x="244434" y="203767"/>
            <a:ext cx="6191992" cy="1131164"/>
          </a:xfrm>
          <a:solidFill>
            <a:srgbClr val="FFFF00"/>
          </a:solidFill>
        </p:spPr>
        <p:txBody>
          <a:bodyPr>
            <a:normAutofit/>
          </a:bodyPr>
          <a:lstStyle/>
          <a:p>
            <a:r>
              <a:rPr kumimoji="1" lang="ja-JP" altLang="en-US" b="1" dirty="0"/>
              <a:t>どうぞご利用ください</a:t>
            </a:r>
          </a:p>
        </p:txBody>
      </p:sp>
      <p:pic>
        <p:nvPicPr>
          <p:cNvPr id="7" name="図 6">
            <a:extLst>
              <a:ext uri="{FF2B5EF4-FFF2-40B4-BE49-F238E27FC236}">
                <a16:creationId xmlns:a16="http://schemas.microsoft.com/office/drawing/2014/main" id="{3D3AA11E-05A4-7FDA-3E6C-11F863CFCB16}"/>
              </a:ext>
            </a:extLst>
          </p:cNvPr>
          <p:cNvPicPr>
            <a:picLocks noChangeAspect="1"/>
          </p:cNvPicPr>
          <p:nvPr/>
        </p:nvPicPr>
        <p:blipFill>
          <a:blip r:embed="rId3"/>
          <a:stretch>
            <a:fillRect/>
          </a:stretch>
        </p:blipFill>
        <p:spPr>
          <a:xfrm>
            <a:off x="2496620" y="3558221"/>
            <a:ext cx="6398962" cy="3299779"/>
          </a:xfrm>
          <a:prstGeom prst="rect">
            <a:avLst/>
          </a:prstGeom>
        </p:spPr>
      </p:pic>
      <p:sp>
        <p:nvSpPr>
          <p:cNvPr id="9" name="テキスト ボックス 8">
            <a:extLst>
              <a:ext uri="{FF2B5EF4-FFF2-40B4-BE49-F238E27FC236}">
                <a16:creationId xmlns:a16="http://schemas.microsoft.com/office/drawing/2014/main" id="{FD5A6EA5-ED2B-E420-4CF1-9A5173AF38C4}"/>
              </a:ext>
            </a:extLst>
          </p:cNvPr>
          <p:cNvSpPr txBox="1"/>
          <p:nvPr/>
        </p:nvSpPr>
        <p:spPr>
          <a:xfrm>
            <a:off x="2289550" y="2970788"/>
            <a:ext cx="7087849" cy="523220"/>
          </a:xfrm>
          <a:prstGeom prst="rect">
            <a:avLst/>
          </a:prstGeom>
          <a:noFill/>
        </p:spPr>
        <p:txBody>
          <a:bodyPr wrap="square">
            <a:spAutoFit/>
          </a:bodyPr>
          <a:lstStyle/>
          <a:p>
            <a:r>
              <a:rPr lang="en-US" altLang="ja-JP" sz="2800" dirty="0"/>
              <a:t>https://kaihatuiinkai.jp/nesopuro2/ar/</a:t>
            </a:r>
            <a:endParaRPr lang="ja-JP" altLang="en-US" sz="2800" dirty="0"/>
          </a:p>
        </p:txBody>
      </p:sp>
    </p:spTree>
    <p:extLst>
      <p:ext uri="{BB962C8B-B14F-4D97-AF65-F5344CB8AC3E}">
        <p14:creationId xmlns:p14="http://schemas.microsoft.com/office/powerpoint/2010/main" val="190413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97C2D-158D-927B-792D-727363DFFB33}"/>
              </a:ext>
            </a:extLst>
          </p:cNvPr>
          <p:cNvSpPr>
            <a:spLocks noGrp="1"/>
          </p:cNvSpPr>
          <p:nvPr>
            <p:ph type="title"/>
          </p:nvPr>
        </p:nvSpPr>
        <p:spPr/>
        <p:txBody>
          <a:bodyPr>
            <a:normAutofit/>
          </a:bodyPr>
          <a:lstStyle/>
          <a:p>
            <a:r>
              <a:rPr kumimoji="1" lang="ja-JP" altLang="en-US" sz="4800" b="1" dirty="0"/>
              <a:t>「</a:t>
            </a:r>
            <a:r>
              <a:rPr kumimoji="1" lang="en-US" altLang="ja-JP" sz="4800" b="1" dirty="0"/>
              <a:t>AR</a:t>
            </a:r>
            <a:r>
              <a:rPr kumimoji="1" lang="ja-JP" altLang="en-US" sz="4800" b="1" dirty="0"/>
              <a:t>を作ろう」の目的</a:t>
            </a:r>
          </a:p>
        </p:txBody>
      </p:sp>
      <p:sp>
        <p:nvSpPr>
          <p:cNvPr id="3" name="コンテンツ プレースホルダー 2">
            <a:extLst>
              <a:ext uri="{FF2B5EF4-FFF2-40B4-BE49-F238E27FC236}">
                <a16:creationId xmlns:a16="http://schemas.microsoft.com/office/drawing/2014/main" id="{20CDBDDD-6C6C-2379-4A94-036F4612C1BD}"/>
              </a:ext>
            </a:extLst>
          </p:cNvPr>
          <p:cNvSpPr>
            <a:spLocks noGrp="1"/>
          </p:cNvSpPr>
          <p:nvPr>
            <p:ph idx="1"/>
          </p:nvPr>
        </p:nvSpPr>
        <p:spPr>
          <a:xfrm>
            <a:off x="838200" y="2141537"/>
            <a:ext cx="10515600" cy="4351338"/>
          </a:xfrm>
        </p:spPr>
        <p:txBody>
          <a:bodyPr>
            <a:normAutofit/>
          </a:bodyPr>
          <a:lstStyle/>
          <a:p>
            <a:pPr marL="0" indent="0">
              <a:buNone/>
            </a:pPr>
            <a:r>
              <a:rPr kumimoji="1" lang="ja-JP" altLang="en-US" sz="4000" dirty="0"/>
              <a:t>　現在は、ネットワークを利用した様々なサービスが数多くあります。</a:t>
            </a:r>
            <a:endParaRPr kumimoji="1" lang="en-US" altLang="ja-JP" sz="4000" dirty="0"/>
          </a:p>
          <a:p>
            <a:pPr marL="0" indent="0">
              <a:buNone/>
            </a:pPr>
            <a:r>
              <a:rPr lang="ja-JP" altLang="en-US" sz="4000" dirty="0"/>
              <a:t>　</a:t>
            </a:r>
            <a:r>
              <a:rPr kumimoji="1" lang="ja-JP" altLang="en-US" sz="4000" dirty="0"/>
              <a:t>カメラで撮影している現実の画像にデジタルコンテンツを重ねる</a:t>
            </a:r>
            <a:r>
              <a:rPr kumimoji="1" lang="en-US" altLang="ja-JP" sz="4000" dirty="0"/>
              <a:t>AR</a:t>
            </a:r>
            <a:r>
              <a:rPr kumimoji="1" lang="ja-JP" altLang="en-US" sz="4000" dirty="0"/>
              <a:t>（拡張現実）プログラムを作成し共有することで、生活の中の課題を解決する方法を見つけさせるために開発しました。</a:t>
            </a:r>
          </a:p>
        </p:txBody>
      </p:sp>
      <p:pic>
        <p:nvPicPr>
          <p:cNvPr id="5" name="図 4">
            <a:extLst>
              <a:ext uri="{FF2B5EF4-FFF2-40B4-BE49-F238E27FC236}">
                <a16:creationId xmlns:a16="http://schemas.microsoft.com/office/drawing/2014/main" id="{3E99CA44-58B4-25C8-7612-B9EC94764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9615" y="149372"/>
            <a:ext cx="2927229" cy="1676253"/>
          </a:xfrm>
          <a:prstGeom prst="rect">
            <a:avLst/>
          </a:prstGeom>
        </p:spPr>
      </p:pic>
    </p:spTree>
    <p:extLst>
      <p:ext uri="{BB962C8B-B14F-4D97-AF65-F5344CB8AC3E}">
        <p14:creationId xmlns:p14="http://schemas.microsoft.com/office/powerpoint/2010/main" val="75204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AE6841-ED2D-6DD7-4852-0F2E5A472DB9}"/>
              </a:ext>
            </a:extLst>
          </p:cNvPr>
          <p:cNvSpPr>
            <a:spLocks noGrp="1"/>
          </p:cNvSpPr>
          <p:nvPr>
            <p:ph type="title"/>
          </p:nvPr>
        </p:nvSpPr>
        <p:spPr>
          <a:xfrm>
            <a:off x="838200" y="365125"/>
            <a:ext cx="5170714" cy="1325563"/>
          </a:xfrm>
        </p:spPr>
        <p:txBody>
          <a:bodyPr/>
          <a:lstStyle/>
          <a:p>
            <a:r>
              <a:rPr kumimoji="1" lang="en-US" altLang="ja-JP" b="1" dirty="0"/>
              <a:t>Google </a:t>
            </a:r>
            <a:r>
              <a:rPr kumimoji="1" lang="en-US" altLang="ja-JP" b="1" dirty="0" err="1"/>
              <a:t>Blockly</a:t>
            </a:r>
            <a:r>
              <a:rPr kumimoji="1" lang="ja-JP" altLang="en-US" b="1" dirty="0"/>
              <a:t>で</a:t>
            </a:r>
            <a:br>
              <a:rPr kumimoji="1" lang="en-US" altLang="ja-JP" b="1" dirty="0"/>
            </a:br>
            <a:r>
              <a:rPr kumimoji="1" lang="ja-JP" altLang="en-US" b="1" dirty="0"/>
              <a:t>プログラミング</a:t>
            </a:r>
          </a:p>
        </p:txBody>
      </p:sp>
      <p:sp>
        <p:nvSpPr>
          <p:cNvPr id="4" name="タイトル 1">
            <a:extLst>
              <a:ext uri="{FF2B5EF4-FFF2-40B4-BE49-F238E27FC236}">
                <a16:creationId xmlns:a16="http://schemas.microsoft.com/office/drawing/2014/main" id="{200454A2-CE8C-D3EC-1CD4-7E743BCD7A8C}"/>
              </a:ext>
            </a:extLst>
          </p:cNvPr>
          <p:cNvSpPr txBox="1">
            <a:spLocks/>
          </p:cNvSpPr>
          <p:nvPr/>
        </p:nvSpPr>
        <p:spPr>
          <a:xfrm>
            <a:off x="6721433" y="365125"/>
            <a:ext cx="47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t>A-Frame</a:t>
            </a:r>
            <a:r>
              <a:rPr lang="ja-JP" altLang="en-US" b="1" dirty="0"/>
              <a:t>で</a:t>
            </a:r>
            <a:r>
              <a:rPr lang="en-US" altLang="ja-JP" b="1" dirty="0"/>
              <a:t>AR</a:t>
            </a:r>
            <a:r>
              <a:rPr lang="ja-JP" altLang="en-US" b="1" dirty="0"/>
              <a:t>表示</a:t>
            </a:r>
          </a:p>
        </p:txBody>
      </p:sp>
      <p:pic>
        <p:nvPicPr>
          <p:cNvPr id="5" name="コンテンツ プレースホルダー 4">
            <a:extLst>
              <a:ext uri="{FF2B5EF4-FFF2-40B4-BE49-F238E27FC236}">
                <a16:creationId xmlns:a16="http://schemas.microsoft.com/office/drawing/2014/main" id="{501724D5-FE7A-DD75-94E7-80DE2CA4C7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0617"/>
          <a:stretch/>
        </p:blipFill>
        <p:spPr>
          <a:xfrm>
            <a:off x="258504" y="2058409"/>
            <a:ext cx="5588787" cy="4045508"/>
          </a:xfrm>
          <a:prstGeom prst="rect">
            <a:avLst/>
          </a:prstGeom>
          <a:ln>
            <a:solidFill>
              <a:schemeClr val="tx1"/>
            </a:solidFill>
          </a:ln>
        </p:spPr>
      </p:pic>
      <p:pic>
        <p:nvPicPr>
          <p:cNvPr id="6" name="図 5">
            <a:extLst>
              <a:ext uri="{FF2B5EF4-FFF2-40B4-BE49-F238E27FC236}">
                <a16:creationId xmlns:a16="http://schemas.microsoft.com/office/drawing/2014/main" id="{EABE4637-E502-741C-DC26-B69EEAD00532}"/>
              </a:ext>
            </a:extLst>
          </p:cNvPr>
          <p:cNvPicPr>
            <a:picLocks noChangeAspect="1"/>
          </p:cNvPicPr>
          <p:nvPr/>
        </p:nvPicPr>
        <p:blipFill rotWithShape="1">
          <a:blip r:embed="rId3">
            <a:extLst>
              <a:ext uri="{28A0092B-C50C-407E-A947-70E740481C1C}">
                <a14:useLocalDpi xmlns:a14="http://schemas.microsoft.com/office/drawing/2010/main" val="0"/>
              </a:ext>
            </a:extLst>
          </a:blip>
          <a:srcRect l="3866" r="15110"/>
          <a:stretch/>
        </p:blipFill>
        <p:spPr>
          <a:xfrm>
            <a:off x="6180659" y="2058409"/>
            <a:ext cx="5723976" cy="4045508"/>
          </a:xfrm>
          <a:prstGeom prst="rect">
            <a:avLst/>
          </a:prstGeom>
          <a:ln>
            <a:solidFill>
              <a:schemeClr val="tx1"/>
            </a:solidFill>
          </a:ln>
        </p:spPr>
      </p:pic>
      <p:sp>
        <p:nvSpPr>
          <p:cNvPr id="7" name="矢印: 右 6">
            <a:extLst>
              <a:ext uri="{FF2B5EF4-FFF2-40B4-BE49-F238E27FC236}">
                <a16:creationId xmlns:a16="http://schemas.microsoft.com/office/drawing/2014/main" id="{5063016C-CC75-D48A-F787-FBA85F33D96E}"/>
              </a:ext>
            </a:extLst>
          </p:cNvPr>
          <p:cNvSpPr/>
          <p:nvPr/>
        </p:nvSpPr>
        <p:spPr>
          <a:xfrm>
            <a:off x="5593278" y="771896"/>
            <a:ext cx="866899" cy="593766"/>
          </a:xfrm>
          <a:prstGeom prst="rightArrow">
            <a:avLst>
              <a:gd name="adj1" fmla="val 50000"/>
              <a:gd name="adj2" fmla="val 76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909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32A40-DED4-6543-A137-F3D8AC135F0E}"/>
              </a:ext>
            </a:extLst>
          </p:cNvPr>
          <p:cNvSpPr>
            <a:spLocks noGrp="1"/>
          </p:cNvSpPr>
          <p:nvPr>
            <p:ph type="title"/>
          </p:nvPr>
        </p:nvSpPr>
        <p:spPr/>
        <p:txBody>
          <a:bodyPr>
            <a:normAutofit/>
          </a:bodyPr>
          <a:lstStyle/>
          <a:p>
            <a:r>
              <a:rPr kumimoji="1" lang="en-US" altLang="ja-JP" sz="6000" b="1" dirty="0"/>
              <a:t>AR</a:t>
            </a:r>
            <a:r>
              <a:rPr kumimoji="1" lang="ja-JP" altLang="en-US" sz="6000" b="1" dirty="0"/>
              <a:t>とは</a:t>
            </a:r>
          </a:p>
        </p:txBody>
      </p:sp>
      <p:sp>
        <p:nvSpPr>
          <p:cNvPr id="3" name="コンテンツ プレースホルダー 2">
            <a:extLst>
              <a:ext uri="{FF2B5EF4-FFF2-40B4-BE49-F238E27FC236}">
                <a16:creationId xmlns:a16="http://schemas.microsoft.com/office/drawing/2014/main" id="{68836675-70A8-2B3D-88F8-66A556209D2D}"/>
              </a:ext>
            </a:extLst>
          </p:cNvPr>
          <p:cNvSpPr>
            <a:spLocks noGrp="1"/>
          </p:cNvSpPr>
          <p:nvPr>
            <p:ph idx="1"/>
          </p:nvPr>
        </p:nvSpPr>
        <p:spPr>
          <a:xfrm>
            <a:off x="838200" y="1572322"/>
            <a:ext cx="10904034" cy="5285678"/>
          </a:xfrm>
        </p:spPr>
        <p:txBody>
          <a:bodyPr>
            <a:normAutofit/>
          </a:bodyPr>
          <a:lstStyle/>
          <a:p>
            <a:pPr marL="0" indent="0">
              <a:buNone/>
            </a:pPr>
            <a:r>
              <a:rPr kumimoji="1" lang="ja-JP" altLang="en-US" sz="2400" dirty="0"/>
              <a:t>（</a:t>
            </a:r>
            <a:r>
              <a:rPr kumimoji="1" lang="en-US" altLang="ja-JP" sz="2400" dirty="0"/>
              <a:t>https://ja.wikipedia.org/wiki/</a:t>
            </a:r>
            <a:r>
              <a:rPr kumimoji="1" lang="ja-JP" altLang="en-US" sz="2400" dirty="0"/>
              <a:t>拡張現実　要約）</a:t>
            </a:r>
          </a:p>
          <a:p>
            <a:pPr marL="0" indent="0">
              <a:buNone/>
            </a:pPr>
            <a:r>
              <a:rPr kumimoji="1" lang="ja-JP" altLang="en-US" dirty="0"/>
              <a:t>　</a:t>
            </a:r>
            <a:r>
              <a:rPr kumimoji="1" lang="en-US" altLang="ja-JP" dirty="0"/>
              <a:t>AR</a:t>
            </a:r>
            <a:r>
              <a:rPr kumimoji="1" lang="ja-JP" altLang="en-US" dirty="0"/>
              <a:t>（</a:t>
            </a:r>
            <a:r>
              <a:rPr kumimoji="1" lang="en-US" altLang="ja-JP" dirty="0"/>
              <a:t>Augmented Reality</a:t>
            </a:r>
            <a:r>
              <a:rPr kumimoji="1" lang="ja-JP" altLang="en-US" dirty="0"/>
              <a:t>）とは、</a:t>
            </a:r>
            <a:endParaRPr kumimoji="1" lang="en-US" altLang="ja-JP" dirty="0"/>
          </a:p>
          <a:p>
            <a:pPr marL="0" indent="0">
              <a:buNone/>
            </a:pPr>
            <a:r>
              <a:rPr kumimoji="1" lang="ja-JP" altLang="en-US" dirty="0"/>
              <a:t>現実世界に仮想世界を重ね合わせて表示する技術を指している。</a:t>
            </a:r>
            <a:endParaRPr kumimoji="1" lang="en-US" altLang="ja-JP" dirty="0"/>
          </a:p>
          <a:p>
            <a:pPr marL="0" indent="0">
              <a:buNone/>
            </a:pPr>
            <a:r>
              <a:rPr lang="ja-JP" altLang="en-US" dirty="0"/>
              <a:t>　</a:t>
            </a:r>
            <a:r>
              <a:rPr kumimoji="1" lang="ja-JP" altLang="en-US" dirty="0"/>
              <a:t>現実の風景の中に</a:t>
            </a:r>
            <a:r>
              <a:rPr kumimoji="1" lang="en-US" altLang="ja-JP" dirty="0"/>
              <a:t>CG</a:t>
            </a:r>
            <a:r>
              <a:rPr kumimoji="1" lang="ja-JP" altLang="en-US" dirty="0"/>
              <a:t>でつくられた</a:t>
            </a:r>
            <a:r>
              <a:rPr kumimoji="1" lang="en-US" altLang="ja-JP" dirty="0"/>
              <a:t>3D</a:t>
            </a:r>
            <a:r>
              <a:rPr kumimoji="1" lang="ja-JP" altLang="en-US" dirty="0"/>
              <a:t>映像やキャラクターなどのデジタルコンテンツやデータを重ねて 表示することで現実世界を「拡張」する。</a:t>
            </a:r>
            <a:endParaRPr kumimoji="1" lang="en-US" altLang="ja-JP" dirty="0"/>
          </a:p>
          <a:p>
            <a:pPr marL="0" indent="0">
              <a:buNone/>
            </a:pPr>
            <a:r>
              <a:rPr lang="ja-JP" altLang="en-US" dirty="0"/>
              <a:t>　</a:t>
            </a:r>
            <a:r>
              <a:rPr kumimoji="1" lang="ja-JP" altLang="en-US" dirty="0"/>
              <a:t>専用のヘッドマウントディスプレイ（</a:t>
            </a:r>
            <a:r>
              <a:rPr kumimoji="1" lang="en-US" altLang="ja-JP" dirty="0"/>
              <a:t>HMD</a:t>
            </a:r>
            <a:r>
              <a:rPr kumimoji="1" lang="ja-JP" altLang="en-US" dirty="0"/>
              <a:t>）を用いる方法、 あるいはスマートフォンのカメラとディスプレイを使って重ね合わせる方法などがある。</a:t>
            </a:r>
            <a:endParaRPr kumimoji="1" lang="en-US" altLang="ja-JP" dirty="0"/>
          </a:p>
          <a:p>
            <a:pPr marL="0" indent="0">
              <a:buNone/>
            </a:pPr>
            <a:r>
              <a:rPr kumimoji="1" lang="ja-JP" altLang="en-US" dirty="0"/>
              <a:t>　仮想現実（</a:t>
            </a:r>
            <a:r>
              <a:rPr kumimoji="1" lang="en-US" altLang="ja-JP" dirty="0"/>
              <a:t>VR</a:t>
            </a:r>
            <a:r>
              <a:rPr kumimoji="1" lang="ja-JP" altLang="en-US" dirty="0"/>
              <a:t>）のベースにあるのが映像であるのに対し、</a:t>
            </a:r>
            <a:r>
              <a:rPr kumimoji="1" lang="en-US" altLang="ja-JP" dirty="0"/>
              <a:t>AR</a:t>
            </a:r>
            <a:r>
              <a:rPr kumimoji="1" lang="ja-JP" altLang="en-US" dirty="0"/>
              <a:t>のベースにあるのは現実世界である。</a:t>
            </a:r>
          </a:p>
        </p:txBody>
      </p:sp>
      <p:pic>
        <p:nvPicPr>
          <p:cNvPr id="4" name="図 3">
            <a:extLst>
              <a:ext uri="{FF2B5EF4-FFF2-40B4-BE49-F238E27FC236}">
                <a16:creationId xmlns:a16="http://schemas.microsoft.com/office/drawing/2014/main" id="{0AD2F9FC-D13F-FE59-5D39-531397E7F800}"/>
              </a:ext>
            </a:extLst>
          </p:cNvPr>
          <p:cNvPicPr>
            <a:picLocks noChangeAspect="1"/>
          </p:cNvPicPr>
          <p:nvPr/>
        </p:nvPicPr>
        <p:blipFill>
          <a:blip r:embed="rId2"/>
          <a:stretch>
            <a:fillRect/>
          </a:stretch>
        </p:blipFill>
        <p:spPr>
          <a:xfrm>
            <a:off x="8162655" y="-596809"/>
            <a:ext cx="3474049" cy="3101378"/>
          </a:xfrm>
          <a:prstGeom prst="rect">
            <a:avLst/>
          </a:prstGeom>
        </p:spPr>
      </p:pic>
    </p:spTree>
    <p:extLst>
      <p:ext uri="{BB962C8B-B14F-4D97-AF65-F5344CB8AC3E}">
        <p14:creationId xmlns:p14="http://schemas.microsoft.com/office/powerpoint/2010/main" val="249363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B4C196-CB85-DD17-EFF3-4367AE7F6679}"/>
              </a:ext>
            </a:extLst>
          </p:cNvPr>
          <p:cNvSpPr>
            <a:spLocks noGrp="1"/>
          </p:cNvSpPr>
          <p:nvPr>
            <p:ph type="title"/>
          </p:nvPr>
        </p:nvSpPr>
        <p:spPr/>
        <p:txBody>
          <a:bodyPr>
            <a:normAutofit/>
          </a:bodyPr>
          <a:lstStyle/>
          <a:p>
            <a:r>
              <a:rPr kumimoji="1" lang="en-US" altLang="ja-JP" sz="4800" b="1" dirty="0"/>
              <a:t>AR</a:t>
            </a:r>
            <a:r>
              <a:rPr kumimoji="1" lang="ja-JP" altLang="en-US" sz="4800" b="1" dirty="0"/>
              <a:t>の種類</a:t>
            </a:r>
          </a:p>
        </p:txBody>
      </p:sp>
      <p:sp>
        <p:nvSpPr>
          <p:cNvPr id="3" name="コンテンツ プレースホルダー 2">
            <a:extLst>
              <a:ext uri="{FF2B5EF4-FFF2-40B4-BE49-F238E27FC236}">
                <a16:creationId xmlns:a16="http://schemas.microsoft.com/office/drawing/2014/main" id="{0896E6C6-7BA8-A2DB-2135-094FA2A4A1C4}"/>
              </a:ext>
            </a:extLst>
          </p:cNvPr>
          <p:cNvSpPr>
            <a:spLocks noGrp="1"/>
          </p:cNvSpPr>
          <p:nvPr>
            <p:ph idx="1"/>
          </p:nvPr>
        </p:nvSpPr>
        <p:spPr>
          <a:xfrm>
            <a:off x="838199" y="1603170"/>
            <a:ext cx="11060875" cy="5153890"/>
          </a:xfrm>
        </p:spPr>
        <p:txBody>
          <a:bodyPr>
            <a:normAutofit lnSpcReduction="10000"/>
          </a:bodyPr>
          <a:lstStyle/>
          <a:p>
            <a:pPr marL="0" indent="0">
              <a:buNone/>
            </a:pPr>
            <a:r>
              <a:rPr kumimoji="1" lang="en-US" altLang="ja-JP" dirty="0"/>
              <a:t>AR</a:t>
            </a:r>
            <a:r>
              <a:rPr kumimoji="1" lang="ja-JP" altLang="en-US" dirty="0"/>
              <a:t>は</a:t>
            </a:r>
            <a:r>
              <a:rPr kumimoji="1" lang="en-US" altLang="ja-JP" dirty="0"/>
              <a:t>3</a:t>
            </a:r>
            <a:r>
              <a:rPr kumimoji="1" lang="ja-JP" altLang="en-US" dirty="0"/>
              <a:t>種類に大別される。</a:t>
            </a:r>
            <a:endParaRPr kumimoji="1" lang="en-US" altLang="ja-JP" dirty="0"/>
          </a:p>
          <a:p>
            <a:pPr marL="0" indent="0">
              <a:buNone/>
            </a:pPr>
            <a:r>
              <a:rPr kumimoji="1" lang="ja-JP" altLang="en-US" dirty="0"/>
              <a:t>本プログラム「</a:t>
            </a:r>
            <a:r>
              <a:rPr kumimoji="1" lang="en-US" altLang="ja-JP" dirty="0"/>
              <a:t>AR</a:t>
            </a:r>
            <a:r>
              <a:rPr kumimoji="1" lang="ja-JP" altLang="en-US" dirty="0"/>
              <a:t>を作ろう」は「マーカー型</a:t>
            </a:r>
            <a:r>
              <a:rPr kumimoji="1" lang="en-US" altLang="ja-JP" dirty="0"/>
              <a:t>AR</a:t>
            </a:r>
            <a:r>
              <a:rPr kumimoji="1" lang="ja-JP" altLang="en-US" dirty="0"/>
              <a:t>」です。</a:t>
            </a:r>
          </a:p>
          <a:p>
            <a:pPr marL="0" indent="0">
              <a:buNone/>
            </a:pPr>
            <a:r>
              <a:rPr kumimoji="1" lang="ja-JP" altLang="en-US" dirty="0"/>
              <a:t>・</a:t>
            </a:r>
            <a:r>
              <a:rPr kumimoji="1" lang="ja-JP" altLang="en-US" b="1" dirty="0"/>
              <a:t>マーカー型</a:t>
            </a:r>
            <a:r>
              <a:rPr kumimoji="1" lang="en-US" altLang="ja-JP" b="1" dirty="0"/>
              <a:t>AR</a:t>
            </a:r>
          </a:p>
          <a:p>
            <a:pPr marL="355600" indent="0">
              <a:buNone/>
            </a:pPr>
            <a:r>
              <a:rPr kumimoji="1" lang="ja-JP" altLang="en-US" dirty="0"/>
              <a:t>　マーカーとなる図形をカメラで読み取り、その位置にコンテンツを合成表示する。</a:t>
            </a:r>
          </a:p>
          <a:p>
            <a:pPr marL="0" indent="0">
              <a:buNone/>
            </a:pPr>
            <a:r>
              <a:rPr kumimoji="1" lang="ja-JP" altLang="en-US" dirty="0"/>
              <a:t>・</a:t>
            </a:r>
            <a:r>
              <a:rPr kumimoji="1" lang="ja-JP" altLang="en-US" b="1" dirty="0"/>
              <a:t>マーカーレス型</a:t>
            </a:r>
            <a:r>
              <a:rPr kumimoji="1" lang="en-US" altLang="ja-JP" b="1" dirty="0"/>
              <a:t>AR</a:t>
            </a:r>
          </a:p>
          <a:p>
            <a:pPr marL="450850" indent="0">
              <a:buNone/>
            </a:pPr>
            <a:r>
              <a:rPr kumimoji="1" lang="ja-JP" altLang="en-US" dirty="0"/>
              <a:t>　実際の風景や建造物、看板を識別し、それに合わせたコンテンツを合成表示する。</a:t>
            </a:r>
          </a:p>
          <a:p>
            <a:pPr marL="0" indent="0">
              <a:buNone/>
            </a:pPr>
            <a:r>
              <a:rPr kumimoji="1" lang="ja-JP" altLang="en-US" dirty="0"/>
              <a:t>・</a:t>
            </a:r>
            <a:r>
              <a:rPr kumimoji="1" lang="ja-JP" altLang="en-US" b="1" dirty="0"/>
              <a:t>ロケーションベース</a:t>
            </a:r>
            <a:r>
              <a:rPr kumimoji="1" lang="en-US" altLang="ja-JP" b="1" dirty="0"/>
              <a:t>AR</a:t>
            </a:r>
          </a:p>
          <a:p>
            <a:pPr marL="450850" indent="0">
              <a:buNone/>
            </a:pPr>
            <a:r>
              <a:rPr kumimoji="1" lang="ja-JP" altLang="en-US" dirty="0"/>
              <a:t>　</a:t>
            </a:r>
            <a:r>
              <a:rPr kumimoji="1" lang="en-US" altLang="ja-JP" dirty="0"/>
              <a:t>GPS</a:t>
            </a:r>
            <a:r>
              <a:rPr kumimoji="1" lang="ja-JP" altLang="en-US" dirty="0"/>
              <a:t>等で位置情報を取得、場所に応じたコンテンツをカメラ画像と合成表示する。</a:t>
            </a:r>
          </a:p>
        </p:txBody>
      </p:sp>
    </p:spTree>
    <p:extLst>
      <p:ext uri="{BB962C8B-B14F-4D97-AF65-F5344CB8AC3E}">
        <p14:creationId xmlns:p14="http://schemas.microsoft.com/office/powerpoint/2010/main" val="257077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82B88C-92E8-F9EB-9975-6F1E4461EE34}"/>
              </a:ext>
            </a:extLst>
          </p:cNvPr>
          <p:cNvSpPr>
            <a:spLocks noGrp="1"/>
          </p:cNvSpPr>
          <p:nvPr>
            <p:ph type="title"/>
          </p:nvPr>
        </p:nvSpPr>
        <p:spPr/>
        <p:txBody>
          <a:bodyPr>
            <a:normAutofit/>
          </a:bodyPr>
          <a:lstStyle/>
          <a:p>
            <a:r>
              <a:rPr kumimoji="1" lang="ja-JP" altLang="en-US" sz="4800" b="1" dirty="0"/>
              <a:t>利用するマーカー</a:t>
            </a:r>
          </a:p>
        </p:txBody>
      </p:sp>
      <p:sp>
        <p:nvSpPr>
          <p:cNvPr id="3" name="コンテンツ プレースホルダー 2">
            <a:extLst>
              <a:ext uri="{FF2B5EF4-FFF2-40B4-BE49-F238E27FC236}">
                <a16:creationId xmlns:a16="http://schemas.microsoft.com/office/drawing/2014/main" id="{E4FF321B-98AF-DC7A-CA04-08A2D071D9CB}"/>
              </a:ext>
            </a:extLst>
          </p:cNvPr>
          <p:cNvSpPr>
            <a:spLocks noGrp="1"/>
          </p:cNvSpPr>
          <p:nvPr>
            <p:ph idx="1"/>
          </p:nvPr>
        </p:nvSpPr>
        <p:spPr>
          <a:xfrm>
            <a:off x="838200" y="1825625"/>
            <a:ext cx="10515600" cy="478188"/>
          </a:xfrm>
        </p:spPr>
        <p:txBody>
          <a:bodyPr>
            <a:normAutofit lnSpcReduction="10000"/>
          </a:bodyPr>
          <a:lstStyle/>
          <a:p>
            <a:pPr marL="0" indent="0">
              <a:buNone/>
            </a:pPr>
            <a:r>
              <a:rPr kumimoji="1" lang="ja-JP" altLang="en-US" dirty="0"/>
              <a:t>「</a:t>
            </a:r>
            <a:r>
              <a:rPr kumimoji="1" lang="en-US" altLang="ja-JP" dirty="0"/>
              <a:t>AR</a:t>
            </a:r>
            <a:r>
              <a:rPr kumimoji="1" lang="ja-JP" altLang="en-US" dirty="0"/>
              <a:t>を作ろう」では２つのマーカーを利用できます。</a:t>
            </a:r>
          </a:p>
        </p:txBody>
      </p:sp>
      <p:pic>
        <p:nvPicPr>
          <p:cNvPr id="7" name="図 6">
            <a:extLst>
              <a:ext uri="{FF2B5EF4-FFF2-40B4-BE49-F238E27FC236}">
                <a16:creationId xmlns:a16="http://schemas.microsoft.com/office/drawing/2014/main" id="{5C9E5982-A69A-7872-637D-2AAE48077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990" y="2229633"/>
            <a:ext cx="4263242" cy="4263242"/>
          </a:xfrm>
          <a:prstGeom prst="rect">
            <a:avLst/>
          </a:prstGeom>
        </p:spPr>
      </p:pic>
      <p:pic>
        <p:nvPicPr>
          <p:cNvPr id="9" name="図 8">
            <a:extLst>
              <a:ext uri="{FF2B5EF4-FFF2-40B4-BE49-F238E27FC236}">
                <a16:creationId xmlns:a16="http://schemas.microsoft.com/office/drawing/2014/main" id="{030B211F-E187-02A2-E15C-9E1C68CF3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068" y="2433777"/>
            <a:ext cx="4065864" cy="4003313"/>
          </a:xfrm>
          <a:prstGeom prst="rect">
            <a:avLst/>
          </a:prstGeom>
        </p:spPr>
      </p:pic>
      <p:pic>
        <p:nvPicPr>
          <p:cNvPr id="11" name="図 10">
            <a:extLst>
              <a:ext uri="{FF2B5EF4-FFF2-40B4-BE49-F238E27FC236}">
                <a16:creationId xmlns:a16="http://schemas.microsoft.com/office/drawing/2014/main" id="{5B7442C1-77AA-43B9-1CB1-FAFF628EC310}"/>
              </a:ext>
            </a:extLst>
          </p:cNvPr>
          <p:cNvPicPr>
            <a:picLocks noChangeAspect="1"/>
          </p:cNvPicPr>
          <p:nvPr/>
        </p:nvPicPr>
        <p:blipFill>
          <a:blip r:embed="rId4"/>
          <a:stretch>
            <a:fillRect/>
          </a:stretch>
        </p:blipFill>
        <p:spPr>
          <a:xfrm>
            <a:off x="164507" y="2492599"/>
            <a:ext cx="3321891" cy="2407609"/>
          </a:xfrm>
          <a:prstGeom prst="rect">
            <a:avLst/>
          </a:prstGeom>
        </p:spPr>
      </p:pic>
    </p:spTree>
    <p:extLst>
      <p:ext uri="{BB962C8B-B14F-4D97-AF65-F5344CB8AC3E}">
        <p14:creationId xmlns:p14="http://schemas.microsoft.com/office/powerpoint/2010/main" val="304612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D656FE-93B1-C006-639D-532DAD2DB12F}"/>
              </a:ext>
            </a:extLst>
          </p:cNvPr>
          <p:cNvSpPr>
            <a:spLocks noGrp="1"/>
          </p:cNvSpPr>
          <p:nvPr>
            <p:ph type="title"/>
          </p:nvPr>
        </p:nvSpPr>
        <p:spPr/>
        <p:txBody>
          <a:bodyPr>
            <a:normAutofit/>
          </a:bodyPr>
          <a:lstStyle/>
          <a:p>
            <a:r>
              <a:rPr kumimoji="1" lang="ja-JP" altLang="en-US" sz="5400" b="1" dirty="0"/>
              <a:t>利用手順</a:t>
            </a:r>
          </a:p>
        </p:txBody>
      </p:sp>
      <p:sp>
        <p:nvSpPr>
          <p:cNvPr id="3" name="コンテンツ プレースホルダー 2">
            <a:extLst>
              <a:ext uri="{FF2B5EF4-FFF2-40B4-BE49-F238E27FC236}">
                <a16:creationId xmlns:a16="http://schemas.microsoft.com/office/drawing/2014/main" id="{17B02FFB-02FC-8AF4-50CD-F768A2B8CD1D}"/>
              </a:ext>
            </a:extLst>
          </p:cNvPr>
          <p:cNvSpPr>
            <a:spLocks noGrp="1"/>
          </p:cNvSpPr>
          <p:nvPr>
            <p:ph idx="1"/>
          </p:nvPr>
        </p:nvSpPr>
        <p:spPr>
          <a:xfrm>
            <a:off x="629392" y="1690689"/>
            <a:ext cx="11186556" cy="4802186"/>
          </a:xfrm>
        </p:spPr>
        <p:txBody>
          <a:bodyPr>
            <a:normAutofit/>
          </a:bodyPr>
          <a:lstStyle/>
          <a:p>
            <a:pPr marL="628650" indent="-628650">
              <a:lnSpc>
                <a:spcPct val="100000"/>
              </a:lnSpc>
              <a:buNone/>
            </a:pPr>
            <a:r>
              <a:rPr kumimoji="1" lang="ja-JP" altLang="en-US" sz="3200" dirty="0"/>
              <a:t>１　マーカーを印刷する（</a:t>
            </a:r>
            <a:r>
              <a:rPr kumimoji="1" lang="ja-JP" altLang="en-US" sz="3200" b="1" dirty="0"/>
              <a:t>学習プリント印刷</a:t>
            </a:r>
            <a:r>
              <a:rPr kumimoji="1" lang="ja-JP" altLang="en-US" sz="3200" dirty="0"/>
              <a:t>）</a:t>
            </a:r>
          </a:p>
          <a:p>
            <a:pPr marL="628650" indent="-628650">
              <a:lnSpc>
                <a:spcPct val="100000"/>
              </a:lnSpc>
              <a:buNone/>
            </a:pPr>
            <a:r>
              <a:rPr kumimoji="1" lang="ja-JP" altLang="en-US" sz="3200" dirty="0"/>
              <a:t>２　「</a:t>
            </a:r>
            <a:r>
              <a:rPr kumimoji="1" lang="en-US" altLang="ja-JP" sz="3200" dirty="0"/>
              <a:t>AR</a:t>
            </a:r>
            <a:r>
              <a:rPr kumimoji="1" lang="ja-JP" altLang="en-US" sz="3200" dirty="0"/>
              <a:t>を作ろう」で</a:t>
            </a:r>
            <a:r>
              <a:rPr kumimoji="1" lang="en-US" altLang="ja-JP" sz="3200" b="1" dirty="0"/>
              <a:t>AR</a:t>
            </a:r>
            <a:r>
              <a:rPr kumimoji="1" lang="ja-JP" altLang="en-US" sz="3200" b="1" dirty="0"/>
              <a:t>を作成</a:t>
            </a:r>
            <a:r>
              <a:rPr kumimoji="1" lang="ja-JP" altLang="en-US" sz="3200" dirty="0"/>
              <a:t>し、表示確認する。</a:t>
            </a:r>
            <a:endParaRPr kumimoji="1" lang="en-US" altLang="ja-JP" sz="3200" dirty="0"/>
          </a:p>
          <a:p>
            <a:pPr marL="628650" indent="-628650">
              <a:lnSpc>
                <a:spcPct val="100000"/>
              </a:lnSpc>
              <a:buNone/>
            </a:pPr>
            <a:r>
              <a:rPr lang="ja-JP" altLang="en-US" sz="3200" dirty="0"/>
              <a:t>３　</a:t>
            </a:r>
            <a:r>
              <a:rPr lang="en-US" altLang="ja-JP" sz="3200" dirty="0"/>
              <a:t>AR</a:t>
            </a:r>
            <a:r>
              <a:rPr lang="ja-JP" altLang="en-US" sz="3200" dirty="0"/>
              <a:t>を利用した</a:t>
            </a:r>
            <a:r>
              <a:rPr lang="ja-JP" altLang="en-US" sz="3200" b="1" dirty="0"/>
              <a:t>「生活の問題解決の方法」考える</a:t>
            </a:r>
            <a:r>
              <a:rPr lang="ja-JP" altLang="en-US" sz="3200" dirty="0"/>
              <a:t>。</a:t>
            </a:r>
            <a:endParaRPr lang="en-US" altLang="ja-JP" sz="3200" dirty="0"/>
          </a:p>
          <a:p>
            <a:pPr marL="628650" indent="-628650">
              <a:lnSpc>
                <a:spcPct val="100000"/>
              </a:lnSpc>
              <a:buNone/>
            </a:pPr>
            <a:r>
              <a:rPr lang="ja-JP" altLang="en-US" sz="3200" dirty="0"/>
              <a:t>４　問題解決のための</a:t>
            </a:r>
            <a:r>
              <a:rPr lang="en-US" altLang="ja-JP" sz="3200" dirty="0"/>
              <a:t>AR</a:t>
            </a:r>
            <a:r>
              <a:rPr lang="ja-JP" altLang="en-US" sz="3200" dirty="0"/>
              <a:t>を</a:t>
            </a:r>
            <a:r>
              <a:rPr lang="ja-JP" altLang="en-US" sz="3200" b="1" dirty="0"/>
              <a:t>プログラミング</a:t>
            </a:r>
            <a:r>
              <a:rPr lang="ja-JP" altLang="en-US" sz="3200" dirty="0"/>
              <a:t>する。</a:t>
            </a:r>
            <a:endParaRPr lang="en-US" altLang="ja-JP" sz="3200" dirty="0"/>
          </a:p>
          <a:p>
            <a:pPr marL="628650" indent="-628650">
              <a:lnSpc>
                <a:spcPct val="100000"/>
              </a:lnSpc>
              <a:buNone/>
            </a:pPr>
            <a:r>
              <a:rPr lang="ja-JP" altLang="en-US" sz="3200" dirty="0"/>
              <a:t>５　</a:t>
            </a:r>
            <a:r>
              <a:rPr kumimoji="1" lang="ja-JP" altLang="en-US" sz="3200" dirty="0"/>
              <a:t>「</a:t>
            </a:r>
            <a:r>
              <a:rPr kumimoji="1" lang="ja-JP" altLang="en-US" sz="3200" b="1" dirty="0"/>
              <a:t>接続先アドレス</a:t>
            </a:r>
            <a:r>
              <a:rPr kumimoji="1" lang="ja-JP" altLang="en-US" sz="3200" dirty="0"/>
              <a:t>」に教室内で</a:t>
            </a:r>
            <a:r>
              <a:rPr kumimoji="1" lang="ja-JP" altLang="en-US" sz="3200" b="1" dirty="0"/>
              <a:t>同じ値</a:t>
            </a:r>
            <a:r>
              <a:rPr kumimoji="1" lang="ja-JP" altLang="en-US" sz="3200" dirty="0"/>
              <a:t>を入力する。</a:t>
            </a:r>
          </a:p>
          <a:p>
            <a:pPr marL="628650" indent="-628650">
              <a:lnSpc>
                <a:spcPct val="100000"/>
              </a:lnSpc>
              <a:buNone/>
            </a:pPr>
            <a:r>
              <a:rPr kumimoji="1" lang="ja-JP" altLang="en-US" sz="3200" dirty="0"/>
              <a:t>６　「</a:t>
            </a:r>
            <a:r>
              <a:rPr kumimoji="1" lang="en-US" altLang="ja-JP" sz="3200" b="1" dirty="0"/>
              <a:t>AR</a:t>
            </a:r>
            <a:r>
              <a:rPr kumimoji="1" lang="ja-JP" altLang="en-US" sz="3200" b="1" dirty="0"/>
              <a:t>を見よう</a:t>
            </a:r>
            <a:r>
              <a:rPr kumimoji="1" lang="ja-JP" altLang="en-US" sz="3200" dirty="0"/>
              <a:t>」に上記と同じ値を入力して教室内のデータを表示する</a:t>
            </a:r>
            <a:endParaRPr kumimoji="1" lang="en-US" altLang="ja-JP" sz="3200" dirty="0"/>
          </a:p>
          <a:p>
            <a:pPr marL="628650" indent="-628650">
              <a:lnSpc>
                <a:spcPct val="100000"/>
              </a:lnSpc>
              <a:buNone/>
            </a:pPr>
            <a:r>
              <a:rPr lang="ja-JP" altLang="en-US" sz="3200" dirty="0"/>
              <a:t>７　</a:t>
            </a:r>
            <a:r>
              <a:rPr lang="ja-JP" altLang="en-US" sz="3200" b="1" dirty="0"/>
              <a:t>他の人の</a:t>
            </a:r>
            <a:r>
              <a:rPr lang="en-US" altLang="ja-JP" sz="3200" b="1" dirty="0"/>
              <a:t>AR</a:t>
            </a:r>
            <a:r>
              <a:rPr lang="ja-JP" altLang="en-US" sz="3200" dirty="0"/>
              <a:t>を体験してみる。</a:t>
            </a:r>
            <a:endParaRPr kumimoji="1" lang="ja-JP" altLang="en-US" sz="3200" dirty="0"/>
          </a:p>
        </p:txBody>
      </p:sp>
    </p:spTree>
    <p:extLst>
      <p:ext uri="{BB962C8B-B14F-4D97-AF65-F5344CB8AC3E}">
        <p14:creationId xmlns:p14="http://schemas.microsoft.com/office/powerpoint/2010/main" val="405435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0C12A-D04B-5D38-D412-F4DCDF844C2F}"/>
              </a:ext>
            </a:extLst>
          </p:cNvPr>
          <p:cNvSpPr>
            <a:spLocks noGrp="1"/>
          </p:cNvSpPr>
          <p:nvPr>
            <p:ph type="title"/>
          </p:nvPr>
        </p:nvSpPr>
        <p:spPr/>
        <p:txBody>
          <a:bodyPr>
            <a:normAutofit/>
          </a:bodyPr>
          <a:lstStyle/>
          <a:p>
            <a:r>
              <a:rPr kumimoji="1" lang="en-US" altLang="ja-JP" sz="4800" b="1" dirty="0"/>
              <a:t>AR</a:t>
            </a:r>
            <a:r>
              <a:rPr kumimoji="1" lang="ja-JP" altLang="en-US" sz="4800" b="1" dirty="0"/>
              <a:t>で生活の問題解決の例</a:t>
            </a:r>
          </a:p>
        </p:txBody>
      </p:sp>
      <p:sp>
        <p:nvSpPr>
          <p:cNvPr id="3" name="コンテンツ プレースホルダー 2">
            <a:extLst>
              <a:ext uri="{FF2B5EF4-FFF2-40B4-BE49-F238E27FC236}">
                <a16:creationId xmlns:a16="http://schemas.microsoft.com/office/drawing/2014/main" id="{C5A0F75E-25E2-7583-6DCF-708C259091A7}"/>
              </a:ext>
            </a:extLst>
          </p:cNvPr>
          <p:cNvSpPr>
            <a:spLocks noGrp="1"/>
          </p:cNvSpPr>
          <p:nvPr>
            <p:ph idx="1"/>
          </p:nvPr>
        </p:nvSpPr>
        <p:spPr>
          <a:xfrm>
            <a:off x="838200" y="1825624"/>
            <a:ext cx="10515600" cy="4883933"/>
          </a:xfrm>
        </p:spPr>
        <p:txBody>
          <a:bodyPr>
            <a:normAutofit/>
          </a:bodyPr>
          <a:lstStyle/>
          <a:p>
            <a:pPr>
              <a:lnSpc>
                <a:spcPct val="100000"/>
              </a:lnSpc>
            </a:pPr>
            <a:r>
              <a:rPr kumimoji="1" lang="ja-JP" altLang="en-US" sz="3200" dirty="0"/>
              <a:t>観光案内表示（観光地にマーカーを設置）</a:t>
            </a:r>
            <a:endParaRPr kumimoji="1" lang="en-US" altLang="ja-JP" sz="3200" dirty="0"/>
          </a:p>
          <a:p>
            <a:pPr>
              <a:lnSpc>
                <a:spcPct val="100000"/>
              </a:lnSpc>
            </a:pPr>
            <a:r>
              <a:rPr lang="ja-JP" altLang="en-US" sz="3200" dirty="0"/>
              <a:t>商品の説明表示、</a:t>
            </a:r>
            <a:r>
              <a:rPr lang="en-US" altLang="ja-JP" sz="3200" dirty="0"/>
              <a:t>PR</a:t>
            </a:r>
            <a:r>
              <a:rPr lang="ja-JP" altLang="en-US" sz="3200" dirty="0"/>
              <a:t>画像表示（商品棚にマーカー）</a:t>
            </a:r>
            <a:endParaRPr lang="en-US" altLang="ja-JP" sz="3200" dirty="0"/>
          </a:p>
          <a:p>
            <a:pPr>
              <a:lnSpc>
                <a:spcPct val="100000"/>
              </a:lnSpc>
            </a:pPr>
            <a:r>
              <a:rPr kumimoji="1" lang="ja-JP" altLang="en-US" sz="3200" dirty="0"/>
              <a:t>機械操作の説明表示（機械の操作盤にマーカー）</a:t>
            </a:r>
            <a:endParaRPr kumimoji="1" lang="en-US" altLang="ja-JP" sz="3200" dirty="0"/>
          </a:p>
          <a:p>
            <a:pPr>
              <a:lnSpc>
                <a:spcPct val="100000"/>
              </a:lnSpc>
            </a:pPr>
            <a:r>
              <a:rPr kumimoji="1" lang="ja-JP" altLang="en-US" sz="3200" dirty="0"/>
              <a:t>お店の紹介（看板にマーカー）</a:t>
            </a:r>
            <a:endParaRPr kumimoji="1" lang="en-US" altLang="ja-JP" sz="3200" dirty="0"/>
          </a:p>
          <a:p>
            <a:pPr>
              <a:lnSpc>
                <a:spcPct val="100000"/>
              </a:lnSpc>
            </a:pPr>
            <a:r>
              <a:rPr kumimoji="1" lang="ja-JP" altLang="en-US" sz="3200" dirty="0"/>
              <a:t>料理の量を表示（小盛、普通、大盛のマーカー）</a:t>
            </a:r>
            <a:endParaRPr kumimoji="1" lang="en-US" altLang="ja-JP" sz="3200" dirty="0"/>
          </a:p>
          <a:p>
            <a:pPr>
              <a:lnSpc>
                <a:spcPct val="100000"/>
              </a:lnSpc>
            </a:pPr>
            <a:r>
              <a:rPr lang="ja-JP" altLang="en-US" sz="3200" dirty="0"/>
              <a:t>服の仮想試着</a:t>
            </a:r>
            <a:endParaRPr lang="en-US" altLang="ja-JP" sz="3200" dirty="0"/>
          </a:p>
          <a:p>
            <a:pPr>
              <a:lnSpc>
                <a:spcPct val="100000"/>
              </a:lnSpc>
            </a:pPr>
            <a:r>
              <a:rPr lang="ja-JP" altLang="en-US" sz="3200" dirty="0"/>
              <a:t>髪型のイメージ表示</a:t>
            </a:r>
            <a:endParaRPr kumimoji="1" lang="ja-JP" altLang="en-US" sz="3200" dirty="0"/>
          </a:p>
        </p:txBody>
      </p:sp>
    </p:spTree>
    <p:extLst>
      <p:ext uri="{BB962C8B-B14F-4D97-AF65-F5344CB8AC3E}">
        <p14:creationId xmlns:p14="http://schemas.microsoft.com/office/powerpoint/2010/main" val="219449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ADAFFE-F6A2-5BCF-EED3-A34967DC8850}"/>
              </a:ext>
            </a:extLst>
          </p:cNvPr>
          <p:cNvSpPr>
            <a:spLocks noGrp="1"/>
          </p:cNvSpPr>
          <p:nvPr>
            <p:ph type="title"/>
          </p:nvPr>
        </p:nvSpPr>
        <p:spPr>
          <a:xfrm>
            <a:off x="838200" y="163995"/>
            <a:ext cx="10515600" cy="1325563"/>
          </a:xfrm>
        </p:spPr>
        <p:txBody>
          <a:bodyPr>
            <a:normAutofit/>
          </a:bodyPr>
          <a:lstStyle/>
          <a:p>
            <a:r>
              <a:rPr kumimoji="1" lang="ja-JP" altLang="en-US" sz="4800" b="1" dirty="0"/>
              <a:t>「</a:t>
            </a:r>
            <a:r>
              <a:rPr kumimoji="1" lang="en-US" altLang="ja-JP" sz="4800" b="1" dirty="0"/>
              <a:t>AR</a:t>
            </a:r>
            <a:r>
              <a:rPr kumimoji="1" lang="ja-JP" altLang="en-US" sz="4800" b="1" dirty="0"/>
              <a:t>を作ろう」で利用できる図形</a:t>
            </a:r>
          </a:p>
        </p:txBody>
      </p:sp>
      <p:sp>
        <p:nvSpPr>
          <p:cNvPr id="3" name="コンテンツ プレースホルダー 2">
            <a:extLst>
              <a:ext uri="{FF2B5EF4-FFF2-40B4-BE49-F238E27FC236}">
                <a16:creationId xmlns:a16="http://schemas.microsoft.com/office/drawing/2014/main" id="{CD15F2E9-FA30-0C28-FD63-B1844983BC74}"/>
              </a:ext>
            </a:extLst>
          </p:cNvPr>
          <p:cNvSpPr>
            <a:spLocks noGrp="1"/>
          </p:cNvSpPr>
          <p:nvPr>
            <p:ph idx="1"/>
          </p:nvPr>
        </p:nvSpPr>
        <p:spPr>
          <a:xfrm>
            <a:off x="729915" y="1690688"/>
            <a:ext cx="2566737" cy="4679282"/>
          </a:xfrm>
        </p:spPr>
        <p:txBody>
          <a:bodyPr>
            <a:normAutofit lnSpcReduction="10000"/>
          </a:bodyPr>
          <a:lstStyle/>
          <a:p>
            <a:r>
              <a:rPr kumimoji="1" lang="ja-JP" altLang="en-US" sz="3600" dirty="0"/>
              <a:t>直方体</a:t>
            </a:r>
            <a:endParaRPr kumimoji="1" lang="en-US" altLang="ja-JP" sz="3600" dirty="0"/>
          </a:p>
          <a:p>
            <a:r>
              <a:rPr lang="ja-JP" altLang="en-US" sz="3600" dirty="0"/>
              <a:t>球</a:t>
            </a:r>
            <a:endParaRPr lang="en-US" altLang="ja-JP" sz="3600" dirty="0"/>
          </a:p>
          <a:p>
            <a:r>
              <a:rPr kumimoji="1" lang="ja-JP" altLang="en-US" sz="3600" dirty="0"/>
              <a:t>円柱</a:t>
            </a:r>
            <a:endParaRPr kumimoji="1" lang="en-US" altLang="ja-JP" sz="3600" dirty="0"/>
          </a:p>
          <a:p>
            <a:r>
              <a:rPr kumimoji="1" lang="ja-JP" altLang="en-US" sz="3600" dirty="0"/>
              <a:t>円すい</a:t>
            </a:r>
            <a:endParaRPr kumimoji="1" lang="en-US" altLang="ja-JP" sz="3600" dirty="0"/>
          </a:p>
          <a:p>
            <a:r>
              <a:rPr lang="ja-JP" altLang="en-US" sz="3600" dirty="0"/>
              <a:t>平面</a:t>
            </a:r>
            <a:endParaRPr lang="en-US" altLang="ja-JP" sz="3600" dirty="0"/>
          </a:p>
          <a:p>
            <a:r>
              <a:rPr kumimoji="1" lang="ja-JP" altLang="en-US" sz="3600" dirty="0"/>
              <a:t>トーラス</a:t>
            </a:r>
            <a:endParaRPr kumimoji="1" lang="en-US" altLang="ja-JP" sz="3600" dirty="0"/>
          </a:p>
          <a:p>
            <a:r>
              <a:rPr lang="ja-JP" altLang="en-US" sz="3600" dirty="0"/>
              <a:t>四面体</a:t>
            </a:r>
            <a:endParaRPr lang="en-US" altLang="ja-JP" sz="3600" dirty="0"/>
          </a:p>
          <a:p>
            <a:r>
              <a:rPr kumimoji="1" lang="ja-JP" altLang="en-US" sz="3600" dirty="0"/>
              <a:t>八面体</a:t>
            </a:r>
          </a:p>
        </p:txBody>
      </p:sp>
      <p:pic>
        <p:nvPicPr>
          <p:cNvPr id="9" name="図 8">
            <a:extLst>
              <a:ext uri="{FF2B5EF4-FFF2-40B4-BE49-F238E27FC236}">
                <a16:creationId xmlns:a16="http://schemas.microsoft.com/office/drawing/2014/main" id="{22B567F3-DA93-AFC8-C08E-645AF9F15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652" y="1577817"/>
            <a:ext cx="2060314" cy="2396394"/>
          </a:xfrm>
          <a:prstGeom prst="rect">
            <a:avLst/>
          </a:prstGeom>
        </p:spPr>
      </p:pic>
      <p:pic>
        <p:nvPicPr>
          <p:cNvPr id="11" name="図 10">
            <a:extLst>
              <a:ext uri="{FF2B5EF4-FFF2-40B4-BE49-F238E27FC236}">
                <a16:creationId xmlns:a16="http://schemas.microsoft.com/office/drawing/2014/main" id="{017BA1B1-7F4E-0DEC-B63B-BD7EF5598151}"/>
              </a:ext>
            </a:extLst>
          </p:cNvPr>
          <p:cNvPicPr>
            <a:picLocks noChangeAspect="1"/>
          </p:cNvPicPr>
          <p:nvPr/>
        </p:nvPicPr>
        <p:blipFill rotWithShape="1">
          <a:blip r:embed="rId3">
            <a:extLst>
              <a:ext uri="{28A0092B-C50C-407E-A947-70E740481C1C}">
                <a14:useLocalDpi xmlns:a14="http://schemas.microsoft.com/office/drawing/2010/main" val="0"/>
              </a:ext>
            </a:extLst>
          </a:blip>
          <a:srcRect l="12088" t="7715"/>
          <a:stretch/>
        </p:blipFill>
        <p:spPr>
          <a:xfrm>
            <a:off x="5302277" y="1577814"/>
            <a:ext cx="1917110" cy="2380323"/>
          </a:xfrm>
          <a:prstGeom prst="rect">
            <a:avLst/>
          </a:prstGeom>
        </p:spPr>
      </p:pic>
      <p:pic>
        <p:nvPicPr>
          <p:cNvPr id="13" name="図 12">
            <a:extLst>
              <a:ext uri="{FF2B5EF4-FFF2-40B4-BE49-F238E27FC236}">
                <a16:creationId xmlns:a16="http://schemas.microsoft.com/office/drawing/2014/main" id="{176FCED5-FD1D-1F9D-50AD-AAE159EDC834}"/>
              </a:ext>
            </a:extLst>
          </p:cNvPr>
          <p:cNvPicPr>
            <a:picLocks noChangeAspect="1"/>
          </p:cNvPicPr>
          <p:nvPr/>
        </p:nvPicPr>
        <p:blipFill rotWithShape="1">
          <a:blip r:embed="rId4">
            <a:extLst>
              <a:ext uri="{28A0092B-C50C-407E-A947-70E740481C1C}">
                <a14:useLocalDpi xmlns:a14="http://schemas.microsoft.com/office/drawing/2010/main" val="0"/>
              </a:ext>
            </a:extLst>
          </a:blip>
          <a:srcRect t="3885" r="12088"/>
          <a:stretch/>
        </p:blipFill>
        <p:spPr>
          <a:xfrm>
            <a:off x="7219387" y="1561740"/>
            <a:ext cx="1917110" cy="2380323"/>
          </a:xfrm>
          <a:prstGeom prst="rect">
            <a:avLst/>
          </a:prstGeom>
        </p:spPr>
      </p:pic>
      <p:pic>
        <p:nvPicPr>
          <p:cNvPr id="15" name="図 14">
            <a:extLst>
              <a:ext uri="{FF2B5EF4-FFF2-40B4-BE49-F238E27FC236}">
                <a16:creationId xmlns:a16="http://schemas.microsoft.com/office/drawing/2014/main" id="{627C1A66-89E0-0D6C-26FF-BA29E2325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497" y="1603965"/>
            <a:ext cx="2064903" cy="2346099"/>
          </a:xfrm>
          <a:prstGeom prst="rect">
            <a:avLst/>
          </a:prstGeom>
        </p:spPr>
      </p:pic>
      <p:pic>
        <p:nvPicPr>
          <p:cNvPr id="17" name="図 16">
            <a:extLst>
              <a:ext uri="{FF2B5EF4-FFF2-40B4-BE49-F238E27FC236}">
                <a16:creationId xmlns:a16="http://schemas.microsoft.com/office/drawing/2014/main" id="{487C410F-3190-1E78-DBA0-5CD157317402}"/>
              </a:ext>
            </a:extLst>
          </p:cNvPr>
          <p:cNvPicPr>
            <a:picLocks noChangeAspect="1"/>
          </p:cNvPicPr>
          <p:nvPr/>
        </p:nvPicPr>
        <p:blipFill rotWithShape="1">
          <a:blip r:embed="rId6">
            <a:extLst>
              <a:ext uri="{28A0092B-C50C-407E-A947-70E740481C1C}">
                <a14:useLocalDpi xmlns:a14="http://schemas.microsoft.com/office/drawing/2010/main" val="0"/>
              </a:ext>
            </a:extLst>
          </a:blip>
          <a:srcRect l="11199" r="6414"/>
          <a:stretch/>
        </p:blipFill>
        <p:spPr>
          <a:xfrm>
            <a:off x="3296652" y="4180558"/>
            <a:ext cx="1917110" cy="2302283"/>
          </a:xfrm>
          <a:prstGeom prst="rect">
            <a:avLst/>
          </a:prstGeom>
        </p:spPr>
      </p:pic>
      <p:pic>
        <p:nvPicPr>
          <p:cNvPr id="19" name="図 18">
            <a:extLst>
              <a:ext uri="{FF2B5EF4-FFF2-40B4-BE49-F238E27FC236}">
                <a16:creationId xmlns:a16="http://schemas.microsoft.com/office/drawing/2014/main" id="{28FC639D-E794-399C-177D-27158744BE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7719" y="4190592"/>
            <a:ext cx="2353904" cy="2302283"/>
          </a:xfrm>
          <a:prstGeom prst="rect">
            <a:avLst/>
          </a:prstGeom>
        </p:spPr>
      </p:pic>
      <p:pic>
        <p:nvPicPr>
          <p:cNvPr id="21" name="図 20">
            <a:extLst>
              <a:ext uri="{FF2B5EF4-FFF2-40B4-BE49-F238E27FC236}">
                <a16:creationId xmlns:a16="http://schemas.microsoft.com/office/drawing/2014/main" id="{BE4A1616-5273-8DC3-875E-ACEEC4816B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1623" y="4198593"/>
            <a:ext cx="2173355" cy="2302283"/>
          </a:xfrm>
          <a:prstGeom prst="rect">
            <a:avLst/>
          </a:prstGeom>
        </p:spPr>
      </p:pic>
      <p:pic>
        <p:nvPicPr>
          <p:cNvPr id="23" name="図 22">
            <a:extLst>
              <a:ext uri="{FF2B5EF4-FFF2-40B4-BE49-F238E27FC236}">
                <a16:creationId xmlns:a16="http://schemas.microsoft.com/office/drawing/2014/main" id="{AE074FDA-71AF-6540-8A4C-0CE061581C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6503" y="4190592"/>
            <a:ext cx="2233850" cy="2302283"/>
          </a:xfrm>
          <a:prstGeom prst="rect">
            <a:avLst/>
          </a:prstGeom>
        </p:spPr>
      </p:pic>
    </p:spTree>
    <p:extLst>
      <p:ext uri="{BB962C8B-B14F-4D97-AF65-F5344CB8AC3E}">
        <p14:creationId xmlns:p14="http://schemas.microsoft.com/office/powerpoint/2010/main" val="26137825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1006</Words>
  <Application>Microsoft Office PowerPoint</Application>
  <PresentationFormat>ワイド画面</PresentationFormat>
  <Paragraphs>120</Paragraphs>
  <Slides>17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17</vt:i4>
      </vt:variant>
    </vt:vector>
  </HeadingPairs>
  <TitlesOfParts>
    <vt:vector size="21" baseType="lpstr">
      <vt:lpstr>游ゴシック</vt:lpstr>
      <vt:lpstr>游ゴシック Light</vt:lpstr>
      <vt:lpstr>Arial</vt:lpstr>
      <vt:lpstr>Office テーマ</vt:lpstr>
      <vt:lpstr>ＡＲを作ろう</vt:lpstr>
      <vt:lpstr>「ARを作ろう」の目的</vt:lpstr>
      <vt:lpstr>Google Blocklyで プログラミング</vt:lpstr>
      <vt:lpstr>ARとは</vt:lpstr>
      <vt:lpstr>ARの種類</vt:lpstr>
      <vt:lpstr>利用するマーカー</vt:lpstr>
      <vt:lpstr>利用手順</vt:lpstr>
      <vt:lpstr>ARで生活の問題解決の例</vt:lpstr>
      <vt:lpstr>「ARを作ろう」で利用できる図形</vt:lpstr>
      <vt:lpstr>図形の形をブロックで指定しよう</vt:lpstr>
      <vt:lpstr>AR図形に動きをつけよう 　※　「動き」は共通ブロックです。どの図形にも利用できます</vt:lpstr>
      <vt:lpstr>図形に画像を張り付けて表示しよう</vt:lpstr>
      <vt:lpstr>３Dモデルを表示しよう</vt:lpstr>
      <vt:lpstr>ARの３次元座標</vt:lpstr>
      <vt:lpstr>みんなが作ったARを見よう</vt:lpstr>
      <vt:lpstr>HTML 学習としても活用可能</vt:lpstr>
      <vt:lpstr>どうぞご利用ください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ＡＲを作ろう</dc:title>
  <dc:creator>Okuta Masao</dc:creator>
  <cp:lastModifiedBy>Okuta Masao</cp:lastModifiedBy>
  <cp:revision>8</cp:revision>
  <dcterms:created xsi:type="dcterms:W3CDTF">2022-11-20T07:10:59Z</dcterms:created>
  <dcterms:modified xsi:type="dcterms:W3CDTF">2022-11-27T05:28:35Z</dcterms:modified>
</cp:coreProperties>
</file>