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84" r:id="rId4"/>
    <p:sldId id="261" r:id="rId5"/>
    <p:sldId id="286" r:id="rId6"/>
    <p:sldId id="283" r:id="rId7"/>
    <p:sldId id="262" r:id="rId8"/>
    <p:sldId id="263" r:id="rId9"/>
    <p:sldId id="277" r:id="rId10"/>
    <p:sldId id="264" r:id="rId11"/>
    <p:sldId id="265" r:id="rId12"/>
    <p:sldId id="278" r:id="rId13"/>
    <p:sldId id="266" r:id="rId14"/>
    <p:sldId id="267" r:id="rId15"/>
    <p:sldId id="285" r:id="rId16"/>
    <p:sldId id="287" r:id="rId17"/>
    <p:sldId id="279" r:id="rId18"/>
    <p:sldId id="280" r:id="rId19"/>
    <p:sldId id="275"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7" autoAdjust="0"/>
    <p:restoredTop sz="94660"/>
  </p:normalViewPr>
  <p:slideViewPr>
    <p:cSldViewPr snapToGrid="0" showGuides="1">
      <p:cViewPr varScale="1">
        <p:scale>
          <a:sx n="54" d="100"/>
          <a:sy n="54" d="100"/>
        </p:scale>
        <p:origin x="44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1FECC-1760-48B7-8DCB-FD1801BA1B6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32A660-696E-43BC-8FDB-586D15085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9EAF829-E2FA-4302-A33F-C47FD9E7FE3D}"/>
              </a:ext>
            </a:extLst>
          </p:cNvPr>
          <p:cNvSpPr>
            <a:spLocks noGrp="1"/>
          </p:cNvSpPr>
          <p:nvPr>
            <p:ph type="dt" sz="half" idx="10"/>
          </p:nvPr>
        </p:nvSpPr>
        <p:spPr/>
        <p:txBody>
          <a:bodyPr/>
          <a:lstStyle/>
          <a:p>
            <a:fld id="{6963F7C8-135A-497C-B2CC-3C504B61E003}" type="datetimeFigureOut">
              <a:rPr kumimoji="1" lang="ja-JP" altLang="en-US" smtClean="0"/>
              <a:t>2023/9/4</a:t>
            </a:fld>
            <a:endParaRPr kumimoji="1" lang="ja-JP" altLang="en-US"/>
          </a:p>
        </p:txBody>
      </p:sp>
      <p:sp>
        <p:nvSpPr>
          <p:cNvPr id="5" name="フッター プレースホルダー 4">
            <a:extLst>
              <a:ext uri="{FF2B5EF4-FFF2-40B4-BE49-F238E27FC236}">
                <a16:creationId xmlns:a16="http://schemas.microsoft.com/office/drawing/2014/main" id="{EBCCD8CB-FCC9-4EB0-A15F-7268536ED8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36EA4E-E2C7-4C5A-91AF-5CD19A0F2245}"/>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206708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0C0E4-1883-456B-B8E1-289B1900A68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9420D0-2412-4505-9B60-E97B292695C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EC6AD3-2FCD-45E3-8B13-BED76BB791CB}"/>
              </a:ext>
            </a:extLst>
          </p:cNvPr>
          <p:cNvSpPr>
            <a:spLocks noGrp="1"/>
          </p:cNvSpPr>
          <p:nvPr>
            <p:ph type="dt" sz="half" idx="10"/>
          </p:nvPr>
        </p:nvSpPr>
        <p:spPr/>
        <p:txBody>
          <a:bodyPr/>
          <a:lstStyle/>
          <a:p>
            <a:fld id="{6963F7C8-135A-497C-B2CC-3C504B61E003}" type="datetimeFigureOut">
              <a:rPr kumimoji="1" lang="ja-JP" altLang="en-US" smtClean="0"/>
              <a:t>2023/9/4</a:t>
            </a:fld>
            <a:endParaRPr kumimoji="1" lang="ja-JP" altLang="en-US"/>
          </a:p>
        </p:txBody>
      </p:sp>
      <p:sp>
        <p:nvSpPr>
          <p:cNvPr id="5" name="フッター プレースホルダー 4">
            <a:extLst>
              <a:ext uri="{FF2B5EF4-FFF2-40B4-BE49-F238E27FC236}">
                <a16:creationId xmlns:a16="http://schemas.microsoft.com/office/drawing/2014/main" id="{D29FFA11-3D17-4022-BAAE-E331B2D8AC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1431FA-2141-4B91-A3D2-2506D8631ACA}"/>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417819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EF04F0C-FFFB-46FC-AB97-4D1AB070C3D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B07615-99E5-44BB-9325-3A16DE00D89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99478B-5470-4344-82CC-1C02B19DDA8C}"/>
              </a:ext>
            </a:extLst>
          </p:cNvPr>
          <p:cNvSpPr>
            <a:spLocks noGrp="1"/>
          </p:cNvSpPr>
          <p:nvPr>
            <p:ph type="dt" sz="half" idx="10"/>
          </p:nvPr>
        </p:nvSpPr>
        <p:spPr/>
        <p:txBody>
          <a:bodyPr/>
          <a:lstStyle/>
          <a:p>
            <a:fld id="{6963F7C8-135A-497C-B2CC-3C504B61E003}" type="datetimeFigureOut">
              <a:rPr kumimoji="1" lang="ja-JP" altLang="en-US" smtClean="0"/>
              <a:t>2023/9/4</a:t>
            </a:fld>
            <a:endParaRPr kumimoji="1" lang="ja-JP" altLang="en-US"/>
          </a:p>
        </p:txBody>
      </p:sp>
      <p:sp>
        <p:nvSpPr>
          <p:cNvPr id="5" name="フッター プレースホルダー 4">
            <a:extLst>
              <a:ext uri="{FF2B5EF4-FFF2-40B4-BE49-F238E27FC236}">
                <a16:creationId xmlns:a16="http://schemas.microsoft.com/office/drawing/2014/main" id="{A964D026-9547-42E9-B84C-2D49681022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2C1159-B33E-455E-9ABD-58E1CE0F2A26}"/>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99404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43299-18DA-4893-93CD-72F3C9140B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06F02F-9D82-4EF2-A0A3-8C9BDB43671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2F96FD-46F4-4309-A168-AD8DEC40D3C3}"/>
              </a:ext>
            </a:extLst>
          </p:cNvPr>
          <p:cNvSpPr>
            <a:spLocks noGrp="1"/>
          </p:cNvSpPr>
          <p:nvPr>
            <p:ph type="dt" sz="half" idx="10"/>
          </p:nvPr>
        </p:nvSpPr>
        <p:spPr/>
        <p:txBody>
          <a:bodyPr/>
          <a:lstStyle/>
          <a:p>
            <a:fld id="{6963F7C8-135A-497C-B2CC-3C504B61E003}" type="datetimeFigureOut">
              <a:rPr kumimoji="1" lang="ja-JP" altLang="en-US" smtClean="0"/>
              <a:t>2023/9/4</a:t>
            </a:fld>
            <a:endParaRPr kumimoji="1" lang="ja-JP" altLang="en-US"/>
          </a:p>
        </p:txBody>
      </p:sp>
      <p:sp>
        <p:nvSpPr>
          <p:cNvPr id="5" name="フッター プレースホルダー 4">
            <a:extLst>
              <a:ext uri="{FF2B5EF4-FFF2-40B4-BE49-F238E27FC236}">
                <a16:creationId xmlns:a16="http://schemas.microsoft.com/office/drawing/2014/main" id="{981B975D-F677-44F1-893F-8B23707823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D5D002-D8AC-4723-A51B-FE555FE56D59}"/>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46861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C76B29-36A7-4A7E-BD25-9920CF25018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C1E5A8B-0A47-4B15-8E8E-98A1D375D4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1BDBCAE-0465-45E9-B579-608456DD3922}"/>
              </a:ext>
            </a:extLst>
          </p:cNvPr>
          <p:cNvSpPr>
            <a:spLocks noGrp="1"/>
          </p:cNvSpPr>
          <p:nvPr>
            <p:ph type="dt" sz="half" idx="10"/>
          </p:nvPr>
        </p:nvSpPr>
        <p:spPr/>
        <p:txBody>
          <a:bodyPr/>
          <a:lstStyle/>
          <a:p>
            <a:fld id="{6963F7C8-135A-497C-B2CC-3C504B61E003}" type="datetimeFigureOut">
              <a:rPr kumimoji="1" lang="ja-JP" altLang="en-US" smtClean="0"/>
              <a:t>2023/9/4</a:t>
            </a:fld>
            <a:endParaRPr kumimoji="1" lang="ja-JP" altLang="en-US"/>
          </a:p>
        </p:txBody>
      </p:sp>
      <p:sp>
        <p:nvSpPr>
          <p:cNvPr id="5" name="フッター プレースホルダー 4">
            <a:extLst>
              <a:ext uri="{FF2B5EF4-FFF2-40B4-BE49-F238E27FC236}">
                <a16:creationId xmlns:a16="http://schemas.microsoft.com/office/drawing/2014/main" id="{0015223B-2710-463A-903B-22A23240D7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4D1DF6-512B-491A-BC6E-3D9650DB09BD}"/>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35708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3D4D06-1A23-4B0C-8A49-BB85690289A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2C2A6A-8D52-4694-826D-16B380A5D45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5B197D1-C827-4F83-AB45-E4A905705CC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0A8A7F4-DF4A-4DB4-8347-460FE77C90F4}"/>
              </a:ext>
            </a:extLst>
          </p:cNvPr>
          <p:cNvSpPr>
            <a:spLocks noGrp="1"/>
          </p:cNvSpPr>
          <p:nvPr>
            <p:ph type="dt" sz="half" idx="10"/>
          </p:nvPr>
        </p:nvSpPr>
        <p:spPr/>
        <p:txBody>
          <a:bodyPr/>
          <a:lstStyle/>
          <a:p>
            <a:fld id="{6963F7C8-135A-497C-B2CC-3C504B61E003}" type="datetimeFigureOut">
              <a:rPr kumimoji="1" lang="ja-JP" altLang="en-US" smtClean="0"/>
              <a:t>2023/9/4</a:t>
            </a:fld>
            <a:endParaRPr kumimoji="1" lang="ja-JP" altLang="en-US"/>
          </a:p>
        </p:txBody>
      </p:sp>
      <p:sp>
        <p:nvSpPr>
          <p:cNvPr id="6" name="フッター プレースホルダー 5">
            <a:extLst>
              <a:ext uri="{FF2B5EF4-FFF2-40B4-BE49-F238E27FC236}">
                <a16:creationId xmlns:a16="http://schemas.microsoft.com/office/drawing/2014/main" id="{BADB62FC-D172-47C7-BDAA-C9789DBE72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9F42A6-51DA-4E4B-B129-6F627CA23325}"/>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16101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94923E-6EB7-4BD2-9CDD-A20AA20676F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6C4ED5-42FB-4832-B913-42B84559D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2DBE67A-28B5-4F35-9350-9663E28B286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97FCCDB-4B5C-4816-8291-D3248AF34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41E2AA3-947E-4319-A316-861CB9F3ED2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4F7956F-5B80-46FD-8C04-04514C98D479}"/>
              </a:ext>
            </a:extLst>
          </p:cNvPr>
          <p:cNvSpPr>
            <a:spLocks noGrp="1"/>
          </p:cNvSpPr>
          <p:nvPr>
            <p:ph type="dt" sz="half" idx="10"/>
          </p:nvPr>
        </p:nvSpPr>
        <p:spPr/>
        <p:txBody>
          <a:bodyPr/>
          <a:lstStyle/>
          <a:p>
            <a:fld id="{6963F7C8-135A-497C-B2CC-3C504B61E003}" type="datetimeFigureOut">
              <a:rPr kumimoji="1" lang="ja-JP" altLang="en-US" smtClean="0"/>
              <a:t>2023/9/4</a:t>
            </a:fld>
            <a:endParaRPr kumimoji="1" lang="ja-JP" altLang="en-US"/>
          </a:p>
        </p:txBody>
      </p:sp>
      <p:sp>
        <p:nvSpPr>
          <p:cNvPr id="8" name="フッター プレースホルダー 7">
            <a:extLst>
              <a:ext uri="{FF2B5EF4-FFF2-40B4-BE49-F238E27FC236}">
                <a16:creationId xmlns:a16="http://schemas.microsoft.com/office/drawing/2014/main" id="{94C860EE-EDE4-4EBA-B6E0-1C555677929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E16E06C-5E58-4027-A752-D8D2D0D706C5}"/>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39426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91B306-F70F-4877-9089-1837B6EEAB0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0106155-A431-42EC-B937-08FFB4937997}"/>
              </a:ext>
            </a:extLst>
          </p:cNvPr>
          <p:cNvSpPr>
            <a:spLocks noGrp="1"/>
          </p:cNvSpPr>
          <p:nvPr>
            <p:ph type="dt" sz="half" idx="10"/>
          </p:nvPr>
        </p:nvSpPr>
        <p:spPr/>
        <p:txBody>
          <a:bodyPr/>
          <a:lstStyle/>
          <a:p>
            <a:fld id="{6963F7C8-135A-497C-B2CC-3C504B61E003}" type="datetimeFigureOut">
              <a:rPr kumimoji="1" lang="ja-JP" altLang="en-US" smtClean="0"/>
              <a:t>2023/9/4</a:t>
            </a:fld>
            <a:endParaRPr kumimoji="1" lang="ja-JP" altLang="en-US"/>
          </a:p>
        </p:txBody>
      </p:sp>
      <p:sp>
        <p:nvSpPr>
          <p:cNvPr id="4" name="フッター プレースホルダー 3">
            <a:extLst>
              <a:ext uri="{FF2B5EF4-FFF2-40B4-BE49-F238E27FC236}">
                <a16:creationId xmlns:a16="http://schemas.microsoft.com/office/drawing/2014/main" id="{1E506A82-B9E2-4D8C-9CAB-240730834BD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58B93A5-284D-46CD-9F16-668EF9681DFA}"/>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46289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1A7F387-8122-48F8-87E6-82F078465FEC}"/>
              </a:ext>
            </a:extLst>
          </p:cNvPr>
          <p:cNvSpPr>
            <a:spLocks noGrp="1"/>
          </p:cNvSpPr>
          <p:nvPr>
            <p:ph type="dt" sz="half" idx="10"/>
          </p:nvPr>
        </p:nvSpPr>
        <p:spPr/>
        <p:txBody>
          <a:bodyPr/>
          <a:lstStyle/>
          <a:p>
            <a:fld id="{6963F7C8-135A-497C-B2CC-3C504B61E003}" type="datetimeFigureOut">
              <a:rPr kumimoji="1" lang="ja-JP" altLang="en-US" smtClean="0"/>
              <a:t>2023/9/4</a:t>
            </a:fld>
            <a:endParaRPr kumimoji="1" lang="ja-JP" altLang="en-US"/>
          </a:p>
        </p:txBody>
      </p:sp>
      <p:sp>
        <p:nvSpPr>
          <p:cNvPr id="3" name="フッター プレースホルダー 2">
            <a:extLst>
              <a:ext uri="{FF2B5EF4-FFF2-40B4-BE49-F238E27FC236}">
                <a16:creationId xmlns:a16="http://schemas.microsoft.com/office/drawing/2014/main" id="{AEC06E24-C137-48BE-B9BA-B07A0448BC3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90814D6-8C71-4B66-A611-9AA005127B93}"/>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40938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EF3B3E-280B-4B03-B8DE-7595391D9A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3443C4-4729-4E26-AD1F-6FF5758E6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2283B22-ADFE-45BB-868B-B2D2532A7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129EDB-711E-4507-B6E2-5B93B19F670A}"/>
              </a:ext>
            </a:extLst>
          </p:cNvPr>
          <p:cNvSpPr>
            <a:spLocks noGrp="1"/>
          </p:cNvSpPr>
          <p:nvPr>
            <p:ph type="dt" sz="half" idx="10"/>
          </p:nvPr>
        </p:nvSpPr>
        <p:spPr/>
        <p:txBody>
          <a:bodyPr/>
          <a:lstStyle/>
          <a:p>
            <a:fld id="{6963F7C8-135A-497C-B2CC-3C504B61E003}" type="datetimeFigureOut">
              <a:rPr kumimoji="1" lang="ja-JP" altLang="en-US" smtClean="0"/>
              <a:t>2023/9/4</a:t>
            </a:fld>
            <a:endParaRPr kumimoji="1" lang="ja-JP" altLang="en-US"/>
          </a:p>
        </p:txBody>
      </p:sp>
      <p:sp>
        <p:nvSpPr>
          <p:cNvPr id="6" name="フッター プレースホルダー 5">
            <a:extLst>
              <a:ext uri="{FF2B5EF4-FFF2-40B4-BE49-F238E27FC236}">
                <a16:creationId xmlns:a16="http://schemas.microsoft.com/office/drawing/2014/main" id="{DB0819D0-64B8-47EC-93FA-BD505522DC5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715E72-F055-4F9C-A06B-92B778AF89CB}"/>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20690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02DD7B-A06D-466B-94CB-84EEE9E887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EBAF3D5-BC0B-41B4-8337-E144B063CF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AA82272-875C-433B-921F-4C1EEA9C1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CD9421-3FC9-4246-9D76-D21BB6F048E2}"/>
              </a:ext>
            </a:extLst>
          </p:cNvPr>
          <p:cNvSpPr>
            <a:spLocks noGrp="1"/>
          </p:cNvSpPr>
          <p:nvPr>
            <p:ph type="dt" sz="half" idx="10"/>
          </p:nvPr>
        </p:nvSpPr>
        <p:spPr/>
        <p:txBody>
          <a:bodyPr/>
          <a:lstStyle/>
          <a:p>
            <a:fld id="{6963F7C8-135A-497C-B2CC-3C504B61E003}" type="datetimeFigureOut">
              <a:rPr kumimoji="1" lang="ja-JP" altLang="en-US" smtClean="0"/>
              <a:t>2023/9/4</a:t>
            </a:fld>
            <a:endParaRPr kumimoji="1" lang="ja-JP" altLang="en-US"/>
          </a:p>
        </p:txBody>
      </p:sp>
      <p:sp>
        <p:nvSpPr>
          <p:cNvPr id="6" name="フッター プレースホルダー 5">
            <a:extLst>
              <a:ext uri="{FF2B5EF4-FFF2-40B4-BE49-F238E27FC236}">
                <a16:creationId xmlns:a16="http://schemas.microsoft.com/office/drawing/2014/main" id="{3CDF6A60-FF14-4476-94DA-778AC4A9F64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F5561C-7A48-46C2-AEA7-BA8998264249}"/>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62129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B2C750C-3D6E-41E9-9E87-A8B6AFA6C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F8F52A-291D-440A-85A0-6C55166E0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95312A-CA67-4CC5-B631-BC2329EBC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F7C8-135A-497C-B2CC-3C504B61E003}" type="datetimeFigureOut">
              <a:rPr kumimoji="1" lang="ja-JP" altLang="en-US" smtClean="0"/>
              <a:t>2023/9/4</a:t>
            </a:fld>
            <a:endParaRPr kumimoji="1" lang="ja-JP" altLang="en-US"/>
          </a:p>
        </p:txBody>
      </p:sp>
      <p:sp>
        <p:nvSpPr>
          <p:cNvPr id="5" name="フッター プレースホルダー 4">
            <a:extLst>
              <a:ext uri="{FF2B5EF4-FFF2-40B4-BE49-F238E27FC236}">
                <a16:creationId xmlns:a16="http://schemas.microsoft.com/office/drawing/2014/main" id="{1AA4012D-9B8E-45C2-9BFA-BBF9E76DE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2B64C8-FC8A-40B4-98F2-A6223C6F78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70465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ja.wikipedia.org/wiki/Peer_to_Pee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472964-F308-47E7-82BA-38B2BFAF4BA8}"/>
              </a:ext>
            </a:extLst>
          </p:cNvPr>
          <p:cNvSpPr>
            <a:spLocks noGrp="1"/>
          </p:cNvSpPr>
          <p:nvPr>
            <p:ph type="ctrTitle"/>
          </p:nvPr>
        </p:nvSpPr>
        <p:spPr>
          <a:xfrm>
            <a:off x="2083981" y="814284"/>
            <a:ext cx="9843148" cy="2162831"/>
          </a:xfrm>
        </p:spPr>
        <p:txBody>
          <a:bodyPr anchor="ctr">
            <a:normAutofit/>
          </a:bodyPr>
          <a:lstStyle/>
          <a:p>
            <a:pPr algn="l"/>
            <a:r>
              <a:rPr lang="ja-JP" altLang="en-US" sz="6600" b="1" i="0" dirty="0">
                <a:solidFill>
                  <a:srgbClr val="000000"/>
                </a:solidFill>
                <a:effectLst/>
                <a:latin typeface="Meiryo" panose="020B0604030504040204" pitchFamily="50" charset="-128"/>
                <a:ea typeface="Meiryo" panose="020B0604030504040204" pitchFamily="50" charset="-128"/>
              </a:rPr>
              <a:t>ショッピングモール</a:t>
            </a:r>
            <a:br>
              <a:rPr lang="en-US" altLang="ja-JP" sz="6600" b="1" i="0" dirty="0">
                <a:solidFill>
                  <a:srgbClr val="000000"/>
                </a:solidFill>
                <a:effectLst/>
                <a:latin typeface="Meiryo" panose="020B0604030504040204" pitchFamily="50" charset="-128"/>
                <a:ea typeface="Meiryo" panose="020B0604030504040204" pitchFamily="50" charset="-128"/>
              </a:rPr>
            </a:br>
            <a:r>
              <a:rPr lang="ja-JP" altLang="en-US" sz="6600" b="1" i="0" dirty="0">
                <a:solidFill>
                  <a:srgbClr val="000000"/>
                </a:solidFill>
                <a:effectLst/>
                <a:latin typeface="Meiryo" panose="020B0604030504040204" pitchFamily="50" charset="-128"/>
                <a:ea typeface="Meiryo" panose="020B0604030504040204" pitchFamily="50" charset="-128"/>
              </a:rPr>
              <a:t>特設サイトを作ろう</a:t>
            </a:r>
            <a:endParaRPr lang="ja-JP" altLang="en-US" sz="6600" dirty="0">
              <a:latin typeface="ＭＳ ゴシック" panose="020B0609070205080204" pitchFamily="49" charset="-128"/>
              <a:ea typeface="ＭＳ ゴシック" panose="020B0609070205080204" pitchFamily="49" charset="-128"/>
            </a:endParaRPr>
          </a:p>
        </p:txBody>
      </p:sp>
      <p:sp>
        <p:nvSpPr>
          <p:cNvPr id="3" name="字幕 2">
            <a:extLst>
              <a:ext uri="{FF2B5EF4-FFF2-40B4-BE49-F238E27FC236}">
                <a16:creationId xmlns:a16="http://schemas.microsoft.com/office/drawing/2014/main" id="{28577037-E612-42E4-BF74-E1370E82547D}"/>
              </a:ext>
            </a:extLst>
          </p:cNvPr>
          <p:cNvSpPr>
            <a:spLocks noGrp="1"/>
          </p:cNvSpPr>
          <p:nvPr>
            <p:ph type="subTitle" idx="1"/>
          </p:nvPr>
        </p:nvSpPr>
        <p:spPr>
          <a:xfrm>
            <a:off x="3827652" y="6190684"/>
            <a:ext cx="6682297" cy="832082"/>
          </a:xfrm>
        </p:spPr>
        <p:txBody>
          <a:bodyPr>
            <a:normAutofit/>
          </a:bodyPr>
          <a:lstStyle/>
          <a:p>
            <a:pPr algn="r"/>
            <a:r>
              <a:rPr kumimoji="1" lang="ja-JP" altLang="en-US" sz="3200" dirty="0"/>
              <a:t>アプリ開発委員会　奥田昌夫</a:t>
            </a:r>
          </a:p>
        </p:txBody>
      </p:sp>
      <p:pic>
        <p:nvPicPr>
          <p:cNvPr id="5" name="図 4">
            <a:extLst>
              <a:ext uri="{FF2B5EF4-FFF2-40B4-BE49-F238E27FC236}">
                <a16:creationId xmlns:a16="http://schemas.microsoft.com/office/drawing/2014/main" id="{0DE4DE7A-4EEA-4468-A7A3-18C8DBD24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26" y="1346283"/>
            <a:ext cx="1098832" cy="1098832"/>
          </a:xfrm>
          <a:prstGeom prst="rect">
            <a:avLst/>
          </a:prstGeom>
        </p:spPr>
      </p:pic>
      <p:sp>
        <p:nvSpPr>
          <p:cNvPr id="6" name="テキスト ボックス 5">
            <a:extLst>
              <a:ext uri="{FF2B5EF4-FFF2-40B4-BE49-F238E27FC236}">
                <a16:creationId xmlns:a16="http://schemas.microsoft.com/office/drawing/2014/main" id="{1314C4F2-3D77-DED3-BC7D-EB1946CB1FEB}"/>
              </a:ext>
            </a:extLst>
          </p:cNvPr>
          <p:cNvSpPr txBox="1"/>
          <p:nvPr/>
        </p:nvSpPr>
        <p:spPr>
          <a:xfrm>
            <a:off x="803644" y="2949555"/>
            <a:ext cx="10988747" cy="646331"/>
          </a:xfrm>
          <a:prstGeom prst="rect">
            <a:avLst/>
          </a:prstGeom>
          <a:noFill/>
        </p:spPr>
        <p:txBody>
          <a:bodyPr wrap="square">
            <a:spAutoFit/>
          </a:bodyPr>
          <a:lstStyle/>
          <a:p>
            <a:r>
              <a:rPr lang="ja-JP" altLang="en-US" sz="3600" dirty="0">
                <a:latin typeface="ＭＳ ゴシック" panose="020B0609070205080204" pitchFamily="49" charset="-128"/>
                <a:ea typeface="ＭＳ ゴシック" panose="020B0609070205080204" pitchFamily="49" charset="-128"/>
              </a:rPr>
              <a:t>商品データを活用したプログラミング教材</a:t>
            </a:r>
            <a:endParaRPr lang="ja-JP" altLang="en-US" sz="3600" dirty="0"/>
          </a:p>
        </p:txBody>
      </p:sp>
      <p:sp>
        <p:nvSpPr>
          <p:cNvPr id="7" name="テキスト ボックス 6">
            <a:extLst>
              <a:ext uri="{FF2B5EF4-FFF2-40B4-BE49-F238E27FC236}">
                <a16:creationId xmlns:a16="http://schemas.microsoft.com/office/drawing/2014/main" id="{5D9D9D45-37B7-5F95-2C14-1388B8930DF9}"/>
              </a:ext>
            </a:extLst>
          </p:cNvPr>
          <p:cNvSpPr txBox="1"/>
          <p:nvPr/>
        </p:nvSpPr>
        <p:spPr>
          <a:xfrm>
            <a:off x="1020726" y="3595886"/>
            <a:ext cx="8442252" cy="2308324"/>
          </a:xfrm>
          <a:prstGeom prst="rect">
            <a:avLst/>
          </a:prstGeom>
          <a:noFill/>
        </p:spPr>
        <p:txBody>
          <a:bodyPr wrap="square" rtlCol="0">
            <a:spAutoFit/>
          </a:bodyPr>
          <a:lstStyle/>
          <a:p>
            <a:r>
              <a:rPr kumimoji="1" lang="ja-JP" altLang="en-US" sz="2400" dirty="0"/>
              <a:t>この教材の商品データは使用申請をして許諾を得ています。</a:t>
            </a:r>
            <a:endParaRPr kumimoji="1" lang="en-US" altLang="ja-JP" sz="2400" dirty="0"/>
          </a:p>
          <a:p>
            <a:r>
              <a:rPr kumimoji="1" lang="ja-JP" altLang="en-US" sz="2400" dirty="0"/>
              <a:t>・文具　　　　　　　　　（コクヨ株式会社）</a:t>
            </a:r>
            <a:endParaRPr kumimoji="1" lang="en-US" altLang="ja-JP" sz="2400" dirty="0"/>
          </a:p>
          <a:p>
            <a:r>
              <a:rPr lang="ja-JP" altLang="en-US" sz="2400" dirty="0"/>
              <a:t>・スポーツ用品　　　　　（ミズノ株式会社）</a:t>
            </a:r>
            <a:endParaRPr lang="en-US" altLang="ja-JP" sz="2400" dirty="0"/>
          </a:p>
          <a:p>
            <a:r>
              <a:rPr kumimoji="1" lang="ja-JP" altLang="en-US" sz="2400" dirty="0"/>
              <a:t>・スナック菓子・シリアル（カルビー株式会社）</a:t>
            </a:r>
            <a:endParaRPr kumimoji="1" lang="en-US" altLang="ja-JP" sz="2400" dirty="0"/>
          </a:p>
          <a:p>
            <a:r>
              <a:rPr lang="ja-JP" altLang="en-US" sz="2400" dirty="0"/>
              <a:t>・から揚げ等　　　　　　（株式会社オヤマ）</a:t>
            </a:r>
            <a:endParaRPr lang="en-US" altLang="ja-JP" sz="2400" dirty="0"/>
          </a:p>
          <a:p>
            <a:r>
              <a:rPr kumimoji="1" lang="ja-JP" altLang="en-US" sz="2400" dirty="0"/>
              <a:t>・防災用品・備蓄食品　　（アイリスオーヤマ株式会社）</a:t>
            </a:r>
          </a:p>
        </p:txBody>
      </p:sp>
    </p:spTree>
    <p:extLst>
      <p:ext uri="{BB962C8B-B14F-4D97-AF65-F5344CB8AC3E}">
        <p14:creationId xmlns:p14="http://schemas.microsoft.com/office/powerpoint/2010/main" val="3323026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画面</a:t>
            </a:r>
            <a:r>
              <a:rPr lang="ja-JP" altLang="ja-JP" sz="5400" b="1" dirty="0"/>
              <a:t>を作ろう</a:t>
            </a:r>
            <a:r>
              <a:rPr lang="en-US" altLang="ja-JP" sz="5400" b="1" dirty="0"/>
              <a:t> - 4</a:t>
            </a:r>
            <a:endParaRPr kumimoji="1" lang="ja-JP" altLang="en-US" sz="5400" b="1" dirty="0"/>
          </a:p>
        </p:txBody>
      </p:sp>
      <p:pic>
        <p:nvPicPr>
          <p:cNvPr id="12" name="図 11">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73926" y="1942509"/>
            <a:ext cx="9644148" cy="46332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a:extLst>
              <a:ext uri="{FF2B5EF4-FFF2-40B4-BE49-F238E27FC236}">
                <a16:creationId xmlns:a16="http://schemas.microsoft.com/office/drawing/2014/main" id="{24D758F8-6E5F-4704-A20F-95E88152444F}"/>
              </a:ext>
            </a:extLst>
          </p:cNvPr>
          <p:cNvSpPr/>
          <p:nvPr/>
        </p:nvSpPr>
        <p:spPr>
          <a:xfrm>
            <a:off x="8147731" y="633178"/>
            <a:ext cx="3570208" cy="769441"/>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r>
              <a:rPr lang="ja-JP" altLang="en-US" sz="4400" b="1" dirty="0"/>
              <a:t>画面ができた</a:t>
            </a:r>
          </a:p>
        </p:txBody>
      </p:sp>
    </p:spTree>
    <p:extLst>
      <p:ext uri="{BB962C8B-B14F-4D97-AF65-F5344CB8AC3E}">
        <p14:creationId xmlns:p14="http://schemas.microsoft.com/office/powerpoint/2010/main" val="140500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nvPr/>
        </p:nvPicPr>
        <p:blipFill>
          <a:blip r:embed="rId2">
            <a:extLst>
              <a:ext uri="{28A0092B-C50C-407E-A947-70E740481C1C}">
                <a14:useLocalDpi xmlns:a14="http://schemas.microsoft.com/office/drawing/2010/main" val="0"/>
              </a:ext>
            </a:extLst>
          </a:blip>
          <a:stretch>
            <a:fillRect/>
          </a:stretch>
        </p:blipFill>
        <p:spPr>
          <a:xfrm>
            <a:off x="4523491" y="2436227"/>
            <a:ext cx="3384332" cy="1473927"/>
          </a:xfrm>
          <a:prstGeom prst="rect">
            <a:avLst/>
          </a:prstGeom>
        </p:spPr>
      </p:pic>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ja-JP" altLang="en-US" sz="5400" b="1" dirty="0"/>
              <a:t>プログラム</a:t>
            </a:r>
            <a:r>
              <a:rPr lang="ja-JP" altLang="ja-JP" sz="5400" b="1" dirty="0"/>
              <a:t>を作ろう</a:t>
            </a:r>
            <a:r>
              <a:rPr lang="en-US" altLang="ja-JP" sz="5400" b="1" dirty="0"/>
              <a:t> - 1</a:t>
            </a:r>
            <a:endParaRPr kumimoji="1" lang="ja-JP" altLang="en-US" sz="5400" b="1" dirty="0"/>
          </a:p>
        </p:txBody>
      </p:sp>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4847128" y="1532250"/>
            <a:ext cx="6555223" cy="1265533"/>
          </a:xfrm>
        </p:spPr>
        <p:txBody>
          <a:bodyPr>
            <a:normAutofit/>
          </a:bodyPr>
          <a:lstStyle/>
          <a:p>
            <a:pPr marL="0" indent="0">
              <a:buNone/>
            </a:pPr>
            <a:r>
              <a:rPr lang="ja-JP" altLang="en-US" sz="3600" dirty="0"/>
              <a:t>注文数の上限を設定する</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48" y="1763713"/>
            <a:ext cx="2755633" cy="313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矢印: 右 17">
            <a:extLst>
              <a:ext uri="{FF2B5EF4-FFF2-40B4-BE49-F238E27FC236}">
                <a16:creationId xmlns:a16="http://schemas.microsoft.com/office/drawing/2014/main" id="{3C0EA1B3-D20E-4A21-8DB9-EFDE1A753D86}"/>
              </a:ext>
            </a:extLst>
          </p:cNvPr>
          <p:cNvSpPr/>
          <p:nvPr/>
        </p:nvSpPr>
        <p:spPr>
          <a:xfrm>
            <a:off x="3105888" y="2870808"/>
            <a:ext cx="1916619" cy="721268"/>
          </a:xfrm>
          <a:prstGeom prst="rightArrow">
            <a:avLst>
              <a:gd name="adj1" fmla="val 50000"/>
              <a:gd name="adj2" fmla="val 91219"/>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8060872" y="2908276"/>
            <a:ext cx="38910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3600" dirty="0"/>
              <a:t>個数の</a:t>
            </a:r>
            <a:r>
              <a:rPr kumimoji="1" lang="ja-JP" altLang="en-US" sz="3600" b="1" dirty="0"/>
              <a:t>上限がない</a:t>
            </a:r>
            <a:endParaRPr kumimoji="1" lang="en-US" altLang="ja-JP" sz="3600" b="1" dirty="0"/>
          </a:p>
        </p:txBody>
      </p:sp>
      <p:sp>
        <p:nvSpPr>
          <p:cNvPr id="11" name="テキスト ボックス 10">
            <a:extLst>
              <a:ext uri="{FF2B5EF4-FFF2-40B4-BE49-F238E27FC236}">
                <a16:creationId xmlns:a16="http://schemas.microsoft.com/office/drawing/2014/main" id="{D4D25FA1-61FE-4CA5-A3F2-BD9A007EC18C}"/>
              </a:ext>
            </a:extLst>
          </p:cNvPr>
          <p:cNvSpPr txBox="1"/>
          <p:nvPr/>
        </p:nvSpPr>
        <p:spPr>
          <a:xfrm>
            <a:off x="8060872" y="5002584"/>
            <a:ext cx="38910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3600" dirty="0"/>
              <a:t>可能な数を設定</a:t>
            </a:r>
          </a:p>
        </p:txBody>
      </p:sp>
      <p:pic>
        <p:nvPicPr>
          <p:cNvPr id="12" name="図 11">
            <a:extLst>
              <a:ext uri="{FF2B5EF4-FFF2-40B4-BE49-F238E27FC236}">
                <a16:creationId xmlns:a16="http://schemas.microsoft.com/office/drawing/2014/main" id="{9D584B94-878F-4D54-9639-32613DDD736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973595" y="4416929"/>
            <a:ext cx="3775085" cy="2075946"/>
          </a:xfrm>
          <a:prstGeom prst="rect">
            <a:avLst/>
          </a:prstGeom>
        </p:spPr>
      </p:pic>
      <p:pic>
        <p:nvPicPr>
          <p:cNvPr id="14" name="図 13">
            <a:extLst>
              <a:ext uri="{FF2B5EF4-FFF2-40B4-BE49-F238E27FC236}">
                <a16:creationId xmlns:a16="http://schemas.microsoft.com/office/drawing/2014/main" id="{92400842-F7FE-4A48-B167-D167AE0105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grpSp>
        <p:nvGrpSpPr>
          <p:cNvPr id="7" name="グループ化 6">
            <a:extLst>
              <a:ext uri="{FF2B5EF4-FFF2-40B4-BE49-F238E27FC236}">
                <a16:creationId xmlns:a16="http://schemas.microsoft.com/office/drawing/2014/main" id="{4BF29781-5973-4D0E-A016-63D6D9798BCE}"/>
              </a:ext>
            </a:extLst>
          </p:cNvPr>
          <p:cNvGrpSpPr/>
          <p:nvPr/>
        </p:nvGrpSpPr>
        <p:grpSpPr>
          <a:xfrm>
            <a:off x="4847128" y="2165017"/>
            <a:ext cx="2632080" cy="1961391"/>
            <a:chOff x="4847128" y="2165017"/>
            <a:chExt cx="2632080" cy="1961391"/>
          </a:xfrm>
        </p:grpSpPr>
        <p:cxnSp>
          <p:nvCxnSpPr>
            <p:cNvPr id="5" name="直線コネクタ 4">
              <a:extLst>
                <a:ext uri="{FF2B5EF4-FFF2-40B4-BE49-F238E27FC236}">
                  <a16:creationId xmlns:a16="http://schemas.microsoft.com/office/drawing/2014/main" id="{B27D0F26-8977-44DA-A6E7-776170575E20}"/>
                </a:ext>
              </a:extLst>
            </p:cNvPr>
            <p:cNvCxnSpPr>
              <a:stCxn id="6" idx="1"/>
            </p:cNvCxnSpPr>
            <p:nvPr/>
          </p:nvCxnSpPr>
          <p:spPr>
            <a:xfrm>
              <a:off x="4847128" y="2165017"/>
              <a:ext cx="2610312" cy="1939623"/>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92B0321-A100-4AE8-9D05-5B705823790E}"/>
                </a:ext>
              </a:extLst>
            </p:cNvPr>
            <p:cNvCxnSpPr>
              <a:cxnSpLocks/>
            </p:cNvCxnSpPr>
            <p:nvPr/>
          </p:nvCxnSpPr>
          <p:spPr>
            <a:xfrm flipV="1">
              <a:off x="4868896" y="2186785"/>
              <a:ext cx="2610312" cy="1939623"/>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楕円 3">
            <a:extLst>
              <a:ext uri="{FF2B5EF4-FFF2-40B4-BE49-F238E27FC236}">
                <a16:creationId xmlns:a16="http://schemas.microsoft.com/office/drawing/2014/main" id="{5DD07F86-0A26-4CEE-8A66-C081FD7F2CC1}"/>
              </a:ext>
            </a:extLst>
          </p:cNvPr>
          <p:cNvSpPr/>
          <p:nvPr/>
        </p:nvSpPr>
        <p:spPr>
          <a:xfrm>
            <a:off x="7994200" y="4355796"/>
            <a:ext cx="646788" cy="6467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6764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EBE425E-3EFB-446B-AB72-0D8FE968F913}"/>
              </a:ext>
            </a:extLst>
          </p:cNvPr>
          <p:cNvPicPr>
            <a:picLocks noChangeAspect="1"/>
          </p:cNvPicPr>
          <p:nvPr/>
        </p:nvPicPr>
        <p:blipFill>
          <a:blip r:embed="rId2"/>
          <a:stretch>
            <a:fillRect/>
          </a:stretch>
        </p:blipFill>
        <p:spPr>
          <a:xfrm>
            <a:off x="4486275" y="2536116"/>
            <a:ext cx="3219450" cy="1390650"/>
          </a:xfrm>
          <a:prstGeom prst="rect">
            <a:avLst/>
          </a:prstGeom>
        </p:spPr>
      </p:pic>
      <p:pic>
        <p:nvPicPr>
          <p:cNvPr id="13" name="図 12">
            <a:extLst>
              <a:ext uri="{FF2B5EF4-FFF2-40B4-BE49-F238E27FC236}">
                <a16:creationId xmlns:a16="http://schemas.microsoft.com/office/drawing/2014/main" id="{CF768A75-5C78-40FF-AC75-03A1A2C4A70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1433" y="1958541"/>
            <a:ext cx="2762577" cy="3192131"/>
          </a:xfrm>
          <a:prstGeom prst="rect">
            <a:avLst/>
          </a:prstGeom>
        </p:spPr>
      </p:pic>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ja-JP" altLang="en-US" sz="5400" b="1" dirty="0"/>
              <a:t>プログラム</a:t>
            </a:r>
            <a:r>
              <a:rPr lang="ja-JP" altLang="ja-JP" sz="5400" b="1" dirty="0"/>
              <a:t>を作ろう</a:t>
            </a:r>
            <a:r>
              <a:rPr lang="en-US" altLang="ja-JP" sz="5400" b="1" dirty="0"/>
              <a:t> - 2</a:t>
            </a:r>
            <a:endParaRPr kumimoji="1" lang="ja-JP" altLang="en-US" sz="5400" b="1" dirty="0"/>
          </a:p>
        </p:txBody>
      </p:sp>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4847128" y="1532250"/>
            <a:ext cx="6555223" cy="1265533"/>
          </a:xfrm>
        </p:spPr>
        <p:txBody>
          <a:bodyPr>
            <a:normAutofit/>
          </a:bodyPr>
          <a:lstStyle/>
          <a:p>
            <a:pPr marL="0" indent="0">
              <a:buNone/>
            </a:pPr>
            <a:r>
              <a:rPr lang="ja-JP" altLang="en-US" sz="3600" dirty="0"/>
              <a:t>注文数を０より減らさない</a:t>
            </a:r>
          </a:p>
        </p:txBody>
      </p:sp>
      <p:sp>
        <p:nvSpPr>
          <p:cNvPr id="18" name="矢印: 右 17">
            <a:extLst>
              <a:ext uri="{FF2B5EF4-FFF2-40B4-BE49-F238E27FC236}">
                <a16:creationId xmlns:a16="http://schemas.microsoft.com/office/drawing/2014/main" id="{3C0EA1B3-D20E-4A21-8DB9-EFDE1A753D86}"/>
              </a:ext>
            </a:extLst>
          </p:cNvPr>
          <p:cNvSpPr/>
          <p:nvPr/>
        </p:nvSpPr>
        <p:spPr>
          <a:xfrm>
            <a:off x="3105888" y="2870808"/>
            <a:ext cx="1916619" cy="721268"/>
          </a:xfrm>
          <a:prstGeom prst="rightArrow">
            <a:avLst>
              <a:gd name="adj1" fmla="val 50000"/>
              <a:gd name="adj2" fmla="val 91219"/>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8060872" y="2908276"/>
            <a:ext cx="38910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3600" dirty="0"/>
              <a:t>個数がマイナスに</a:t>
            </a:r>
            <a:endParaRPr kumimoji="1" lang="en-US" altLang="ja-JP" sz="3600" b="1" dirty="0"/>
          </a:p>
        </p:txBody>
      </p:sp>
      <p:sp>
        <p:nvSpPr>
          <p:cNvPr id="11" name="テキスト ボックス 10">
            <a:extLst>
              <a:ext uri="{FF2B5EF4-FFF2-40B4-BE49-F238E27FC236}">
                <a16:creationId xmlns:a16="http://schemas.microsoft.com/office/drawing/2014/main" id="{D4D25FA1-61FE-4CA5-A3F2-BD9A007EC18C}"/>
              </a:ext>
            </a:extLst>
          </p:cNvPr>
          <p:cNvSpPr txBox="1"/>
          <p:nvPr/>
        </p:nvSpPr>
        <p:spPr>
          <a:xfrm>
            <a:off x="7994200" y="5112620"/>
            <a:ext cx="38910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3600" dirty="0"/>
              <a:t>０以上の数を設定</a:t>
            </a:r>
          </a:p>
        </p:txBody>
      </p:sp>
      <p:pic>
        <p:nvPicPr>
          <p:cNvPr id="14" name="図 13">
            <a:extLst>
              <a:ext uri="{FF2B5EF4-FFF2-40B4-BE49-F238E27FC236}">
                <a16:creationId xmlns:a16="http://schemas.microsoft.com/office/drawing/2014/main" id="{CE2881E4-48D5-4AB7-9699-3D4D72A4042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390524" y="4207165"/>
            <a:ext cx="3605302" cy="2091877"/>
          </a:xfrm>
          <a:prstGeom prst="rect">
            <a:avLst/>
          </a:prstGeom>
        </p:spPr>
      </p:pic>
      <p:pic>
        <p:nvPicPr>
          <p:cNvPr id="15" name="図 14">
            <a:extLst>
              <a:ext uri="{FF2B5EF4-FFF2-40B4-BE49-F238E27FC236}">
                <a16:creationId xmlns:a16="http://schemas.microsoft.com/office/drawing/2014/main" id="{0074C34E-6D8A-4DE5-8D84-B03514BE78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grpSp>
        <p:nvGrpSpPr>
          <p:cNvPr id="12" name="グループ化 11">
            <a:extLst>
              <a:ext uri="{FF2B5EF4-FFF2-40B4-BE49-F238E27FC236}">
                <a16:creationId xmlns:a16="http://schemas.microsoft.com/office/drawing/2014/main" id="{0E74E6D7-7EB2-4E65-80C2-A68BFD7D8B45}"/>
              </a:ext>
            </a:extLst>
          </p:cNvPr>
          <p:cNvGrpSpPr/>
          <p:nvPr/>
        </p:nvGrpSpPr>
        <p:grpSpPr>
          <a:xfrm>
            <a:off x="4847128" y="2165017"/>
            <a:ext cx="2632080" cy="1961391"/>
            <a:chOff x="4847128" y="2165017"/>
            <a:chExt cx="2632080" cy="1961391"/>
          </a:xfrm>
        </p:grpSpPr>
        <p:cxnSp>
          <p:nvCxnSpPr>
            <p:cNvPr id="16" name="直線コネクタ 15">
              <a:extLst>
                <a:ext uri="{FF2B5EF4-FFF2-40B4-BE49-F238E27FC236}">
                  <a16:creationId xmlns:a16="http://schemas.microsoft.com/office/drawing/2014/main" id="{0A21FF47-FAED-4F74-9C50-0F347B03C80E}"/>
                </a:ext>
              </a:extLst>
            </p:cNvPr>
            <p:cNvCxnSpPr/>
            <p:nvPr/>
          </p:nvCxnSpPr>
          <p:spPr>
            <a:xfrm>
              <a:off x="4847128" y="2165017"/>
              <a:ext cx="2610312" cy="1939623"/>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583CADF-E343-43C0-87A9-9549160B1FCF}"/>
                </a:ext>
              </a:extLst>
            </p:cNvPr>
            <p:cNvCxnSpPr>
              <a:cxnSpLocks/>
            </p:cNvCxnSpPr>
            <p:nvPr/>
          </p:nvCxnSpPr>
          <p:spPr>
            <a:xfrm flipV="1">
              <a:off x="4868896" y="2186785"/>
              <a:ext cx="2610312" cy="1939623"/>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楕円 18">
            <a:extLst>
              <a:ext uri="{FF2B5EF4-FFF2-40B4-BE49-F238E27FC236}">
                <a16:creationId xmlns:a16="http://schemas.microsoft.com/office/drawing/2014/main" id="{40498027-72B2-41F9-A0BF-4B6789E978AD}"/>
              </a:ext>
            </a:extLst>
          </p:cNvPr>
          <p:cNvSpPr/>
          <p:nvPr/>
        </p:nvSpPr>
        <p:spPr>
          <a:xfrm>
            <a:off x="7994200" y="4355796"/>
            <a:ext cx="646788" cy="6467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170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3DFD02B-743F-464A-9519-A406AF44966E}"/>
              </a:ext>
            </a:extLst>
          </p:cNvPr>
          <p:cNvSpPr/>
          <p:nvPr/>
        </p:nvSpPr>
        <p:spPr>
          <a:xfrm>
            <a:off x="0" y="5335929"/>
            <a:ext cx="12192000" cy="15220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ja-JP" altLang="en-US" sz="5400" b="1" dirty="0"/>
              <a:t>プログラム</a:t>
            </a:r>
            <a:r>
              <a:rPr lang="ja-JP" altLang="ja-JP" sz="5400" b="1" dirty="0"/>
              <a:t>を作ろう</a:t>
            </a:r>
            <a:r>
              <a:rPr lang="en-US" altLang="ja-JP" sz="5400" b="1" dirty="0"/>
              <a:t> - 3</a:t>
            </a:r>
            <a:endParaRPr kumimoji="1" lang="ja-JP" altLang="en-US" sz="5400" b="1" dirty="0"/>
          </a:p>
        </p:txBody>
      </p:sp>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4726076" y="1395814"/>
            <a:ext cx="7029307" cy="1698518"/>
          </a:xfrm>
        </p:spPr>
        <p:txBody>
          <a:bodyPr>
            <a:normAutofit/>
          </a:bodyPr>
          <a:lstStyle/>
          <a:p>
            <a:r>
              <a:rPr lang="ja-JP" altLang="en-US" sz="4000" dirty="0"/>
              <a:t>カートボタンのプログラムを作成します。</a:t>
            </a:r>
            <a:endParaRPr lang="en-US" altLang="ja-JP" sz="4000" dirty="0"/>
          </a:p>
        </p:txBody>
      </p:sp>
      <p:pic>
        <p:nvPicPr>
          <p:cNvPr id="7" name="図 6">
            <a:extLst>
              <a:ext uri="{FF2B5EF4-FFF2-40B4-BE49-F238E27FC236}">
                <a16:creationId xmlns:a16="http://schemas.microsoft.com/office/drawing/2014/main" id="{4698C6AC-7724-48C4-A669-0C8DB0902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8" name="図 7">
            <a:extLst>
              <a:ext uri="{FF2B5EF4-FFF2-40B4-BE49-F238E27FC236}">
                <a16:creationId xmlns:a16="http://schemas.microsoft.com/office/drawing/2014/main" id="{E780196F-B6C7-49FD-93B1-7C85E9EBD4A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19864" y="5424129"/>
            <a:ext cx="2184213" cy="1345670"/>
          </a:xfrm>
          <a:prstGeom prst="rect">
            <a:avLst/>
          </a:prstGeom>
        </p:spPr>
      </p:pic>
      <p:pic>
        <p:nvPicPr>
          <p:cNvPr id="10" name="図 9">
            <a:extLst>
              <a:ext uri="{FF2B5EF4-FFF2-40B4-BE49-F238E27FC236}">
                <a16:creationId xmlns:a16="http://schemas.microsoft.com/office/drawing/2014/main" id="{A1C76565-671E-4EF4-83AD-217CF891BF12}"/>
              </a:ext>
            </a:extLst>
          </p:cNvPr>
          <p:cNvPicPr/>
          <p:nvPr/>
        </p:nvPicPr>
        <p:blipFill>
          <a:blip r:embed="rId4">
            <a:extLst>
              <a:ext uri="{28A0092B-C50C-407E-A947-70E740481C1C}">
                <a14:useLocalDpi xmlns:a14="http://schemas.microsoft.com/office/drawing/2010/main" val="0"/>
              </a:ext>
            </a:extLst>
          </a:blip>
          <a:stretch>
            <a:fillRect/>
          </a:stretch>
        </p:blipFill>
        <p:spPr>
          <a:xfrm>
            <a:off x="5104856" y="2639808"/>
            <a:ext cx="1545534" cy="2529055"/>
          </a:xfrm>
          <a:prstGeom prst="rect">
            <a:avLst/>
          </a:prstGeom>
        </p:spPr>
      </p:pic>
      <p:sp>
        <p:nvSpPr>
          <p:cNvPr id="11" name="矢印: 右 10">
            <a:extLst>
              <a:ext uri="{FF2B5EF4-FFF2-40B4-BE49-F238E27FC236}">
                <a16:creationId xmlns:a16="http://schemas.microsoft.com/office/drawing/2014/main" id="{B4F2A851-BE38-467E-949B-5BACC8A3D656}"/>
              </a:ext>
            </a:extLst>
          </p:cNvPr>
          <p:cNvSpPr/>
          <p:nvPr/>
        </p:nvSpPr>
        <p:spPr>
          <a:xfrm>
            <a:off x="6907860" y="3342234"/>
            <a:ext cx="792087" cy="782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2" name="図 11">
            <a:extLst>
              <a:ext uri="{FF2B5EF4-FFF2-40B4-BE49-F238E27FC236}">
                <a16:creationId xmlns:a16="http://schemas.microsoft.com/office/drawing/2014/main" id="{BCFE895D-D2E7-472A-A064-1AF3B198660B}"/>
              </a:ext>
            </a:extLst>
          </p:cNvPr>
          <p:cNvPicPr/>
          <p:nvPr/>
        </p:nvPicPr>
        <p:blipFill>
          <a:blip r:embed="rId5">
            <a:extLst>
              <a:ext uri="{28A0092B-C50C-407E-A947-70E740481C1C}">
                <a14:useLocalDpi xmlns:a14="http://schemas.microsoft.com/office/drawing/2010/main" val="0"/>
              </a:ext>
            </a:extLst>
          </a:blip>
          <a:stretch>
            <a:fillRect/>
          </a:stretch>
        </p:blipFill>
        <p:spPr>
          <a:xfrm>
            <a:off x="7962500" y="2616403"/>
            <a:ext cx="1572547" cy="2575865"/>
          </a:xfrm>
          <a:prstGeom prst="rect">
            <a:avLst/>
          </a:prstGeom>
        </p:spPr>
      </p:pic>
      <p:pic>
        <p:nvPicPr>
          <p:cNvPr id="3" name="図 2">
            <a:extLst>
              <a:ext uri="{FF2B5EF4-FFF2-40B4-BE49-F238E27FC236}">
                <a16:creationId xmlns:a16="http://schemas.microsoft.com/office/drawing/2014/main" id="{741B9B67-4323-47FF-91FE-8926E62CF588}"/>
              </a:ext>
            </a:extLst>
          </p:cNvPr>
          <p:cNvPicPr>
            <a:picLocks noChangeAspect="1"/>
          </p:cNvPicPr>
          <p:nvPr/>
        </p:nvPicPr>
        <p:blipFill>
          <a:blip r:embed="rId6"/>
          <a:stretch>
            <a:fillRect/>
          </a:stretch>
        </p:blipFill>
        <p:spPr>
          <a:xfrm>
            <a:off x="649048" y="1716731"/>
            <a:ext cx="3587286" cy="3029264"/>
          </a:xfrm>
          <a:prstGeom prst="rect">
            <a:avLst/>
          </a:prstGeom>
        </p:spPr>
      </p:pic>
      <p:sp>
        <p:nvSpPr>
          <p:cNvPr id="5" name="吹き出し: 角を丸めた四角形 4">
            <a:extLst>
              <a:ext uri="{FF2B5EF4-FFF2-40B4-BE49-F238E27FC236}">
                <a16:creationId xmlns:a16="http://schemas.microsoft.com/office/drawing/2014/main" id="{6A6AA055-3247-4915-9B1E-431E15F5B4B8}"/>
              </a:ext>
            </a:extLst>
          </p:cNvPr>
          <p:cNvSpPr/>
          <p:nvPr/>
        </p:nvSpPr>
        <p:spPr>
          <a:xfrm>
            <a:off x="3932387" y="5633481"/>
            <a:ext cx="7535119" cy="948602"/>
          </a:xfrm>
          <a:prstGeom prst="wedgeRoundRectCallout">
            <a:avLst>
              <a:gd name="adj1" fmla="val -56770"/>
              <a:gd name="adj2" fmla="val -1455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Ｑ２　左のプログラムの問題点を考えよう</a:t>
            </a:r>
          </a:p>
        </p:txBody>
      </p:sp>
    </p:spTree>
    <p:extLst>
      <p:ext uri="{BB962C8B-B14F-4D97-AF65-F5344CB8AC3E}">
        <p14:creationId xmlns:p14="http://schemas.microsoft.com/office/powerpoint/2010/main" val="260121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ja-JP" altLang="en-US" sz="5400" b="1" dirty="0"/>
              <a:t>作動確認</a:t>
            </a:r>
            <a:endParaRPr kumimoji="1" lang="ja-JP" altLang="en-US" sz="5400" b="1" dirty="0"/>
          </a:p>
        </p:txBody>
      </p:sp>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8160152" y="2111550"/>
            <a:ext cx="3961062" cy="3520130"/>
          </a:xfrm>
        </p:spPr>
        <p:style>
          <a:lnRef idx="1">
            <a:schemeClr val="accent4"/>
          </a:lnRef>
          <a:fillRef idx="2">
            <a:schemeClr val="accent4"/>
          </a:fillRef>
          <a:effectRef idx="1">
            <a:schemeClr val="accent4"/>
          </a:effectRef>
          <a:fontRef idx="minor">
            <a:schemeClr val="dk1"/>
          </a:fontRef>
        </p:style>
        <p:txBody>
          <a:bodyPr>
            <a:normAutofit/>
          </a:bodyPr>
          <a:lstStyle/>
          <a:p>
            <a:r>
              <a:rPr lang="ja-JP" altLang="en-US" sz="3600" dirty="0"/>
              <a:t>個数が増えるか、</a:t>
            </a:r>
            <a:endParaRPr lang="en-US" altLang="ja-JP" sz="3600" dirty="0"/>
          </a:p>
          <a:p>
            <a:r>
              <a:rPr lang="ja-JP" altLang="en-US" sz="3600" dirty="0"/>
              <a:t>マイナスの個数にならないか、</a:t>
            </a:r>
            <a:endParaRPr lang="en-US" altLang="ja-JP" sz="3600" dirty="0"/>
          </a:p>
          <a:p>
            <a:r>
              <a:rPr lang="ja-JP" altLang="en-US" sz="3600" dirty="0"/>
              <a:t>カートボタンで買い物できるか、</a:t>
            </a:r>
            <a:endParaRPr lang="en-US" altLang="ja-JP" sz="3600" dirty="0"/>
          </a:p>
          <a:p>
            <a:pPr marL="0" indent="0">
              <a:buNone/>
            </a:pPr>
            <a:r>
              <a:rPr lang="ja-JP" altLang="en-US" sz="3600" dirty="0"/>
              <a:t>を確認</a:t>
            </a:r>
            <a:endParaRPr lang="en-US" altLang="ja-JP" sz="3600" dirty="0"/>
          </a:p>
        </p:txBody>
      </p:sp>
      <p:pic>
        <p:nvPicPr>
          <p:cNvPr id="7" name="図 6">
            <a:extLst>
              <a:ext uri="{FF2B5EF4-FFF2-40B4-BE49-F238E27FC236}">
                <a16:creationId xmlns:a16="http://schemas.microsoft.com/office/drawing/2014/main" id="{04FC789F-130C-4FBE-96F1-8BB04236E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8" name="図 7">
            <a:extLst>
              <a:ext uri="{FF2B5EF4-FFF2-40B4-BE49-F238E27FC236}">
                <a16:creationId xmlns:a16="http://schemas.microsoft.com/office/drawing/2014/main" id="{72368C14-6C50-48DB-9E12-9BADDF7EDD77}"/>
              </a:ext>
            </a:extLst>
          </p:cNvPr>
          <p:cNvPicPr/>
          <p:nvPr/>
        </p:nvPicPr>
        <p:blipFill>
          <a:blip r:embed="rId3">
            <a:extLst>
              <a:ext uri="{28A0092B-C50C-407E-A947-70E740481C1C}">
                <a14:useLocalDpi xmlns:a14="http://schemas.microsoft.com/office/drawing/2010/main" val="0"/>
              </a:ext>
            </a:extLst>
          </a:blip>
          <a:stretch>
            <a:fillRect/>
          </a:stretch>
        </p:blipFill>
        <p:spPr>
          <a:xfrm>
            <a:off x="96424" y="2152696"/>
            <a:ext cx="7841851" cy="3759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414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ja-JP" altLang="en-US" sz="5400" b="1" dirty="0"/>
              <a:t>作動確認</a:t>
            </a:r>
            <a:endParaRPr kumimoji="1" lang="ja-JP" altLang="en-US" sz="5400" b="1" dirty="0"/>
          </a:p>
        </p:txBody>
      </p:sp>
      <p:pic>
        <p:nvPicPr>
          <p:cNvPr id="7" name="図 6">
            <a:extLst>
              <a:ext uri="{FF2B5EF4-FFF2-40B4-BE49-F238E27FC236}">
                <a16:creationId xmlns:a16="http://schemas.microsoft.com/office/drawing/2014/main" id="{04FC789F-130C-4FBE-96F1-8BB04236E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8" name="図 7">
            <a:extLst>
              <a:ext uri="{FF2B5EF4-FFF2-40B4-BE49-F238E27FC236}">
                <a16:creationId xmlns:a16="http://schemas.microsoft.com/office/drawing/2014/main" id="{72368C14-6C50-48DB-9E12-9BADDF7EDD77}"/>
              </a:ext>
            </a:extLst>
          </p:cNvPr>
          <p:cNvPicPr/>
          <p:nvPr/>
        </p:nvPicPr>
        <p:blipFill>
          <a:blip r:embed="rId3">
            <a:extLst>
              <a:ext uri="{28A0092B-C50C-407E-A947-70E740481C1C}">
                <a14:useLocalDpi xmlns:a14="http://schemas.microsoft.com/office/drawing/2010/main" val="0"/>
              </a:ext>
            </a:extLst>
          </a:blip>
          <a:stretch>
            <a:fillRect/>
          </a:stretch>
        </p:blipFill>
        <p:spPr>
          <a:xfrm>
            <a:off x="96424" y="2132837"/>
            <a:ext cx="8569979" cy="4152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吹き出し: 角を丸めた四角形 8">
            <a:extLst>
              <a:ext uri="{FF2B5EF4-FFF2-40B4-BE49-F238E27FC236}">
                <a16:creationId xmlns:a16="http://schemas.microsoft.com/office/drawing/2014/main" id="{C734C5B2-215E-44FC-B9B4-AD95F6A83372}"/>
              </a:ext>
            </a:extLst>
          </p:cNvPr>
          <p:cNvSpPr/>
          <p:nvPr/>
        </p:nvSpPr>
        <p:spPr>
          <a:xfrm>
            <a:off x="7543281" y="2915445"/>
            <a:ext cx="4408655" cy="2293566"/>
          </a:xfrm>
          <a:prstGeom prst="wedgeRoundRectCallout">
            <a:avLst>
              <a:gd name="adj1" fmla="val -58903"/>
              <a:gd name="adj2" fmla="val -3763"/>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3200" dirty="0"/>
              <a:t>写真をクリック</a:t>
            </a:r>
            <a:endParaRPr kumimoji="1" lang="en-US" altLang="ja-JP" sz="3200" dirty="0"/>
          </a:p>
          <a:p>
            <a:pPr algn="ctr"/>
            <a:r>
              <a:rPr lang="ja-JP" altLang="en-US" sz="3200" dirty="0"/>
              <a:t>すると、</a:t>
            </a:r>
            <a:endParaRPr lang="en-US" altLang="ja-JP" sz="3200" dirty="0"/>
          </a:p>
          <a:p>
            <a:pPr algn="ctr"/>
            <a:r>
              <a:rPr kumimoji="1" lang="ja-JP" altLang="en-US" sz="3200" dirty="0"/>
              <a:t>写真を大きく表示</a:t>
            </a:r>
          </a:p>
        </p:txBody>
      </p:sp>
    </p:spTree>
    <p:extLst>
      <p:ext uri="{BB962C8B-B14F-4D97-AF65-F5344CB8AC3E}">
        <p14:creationId xmlns:p14="http://schemas.microsoft.com/office/powerpoint/2010/main" val="404864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076394" y="410166"/>
            <a:ext cx="9839916" cy="2283072"/>
          </a:xfrm>
        </p:spPr>
        <p:txBody>
          <a:bodyPr>
            <a:normAutofit fontScale="90000"/>
          </a:bodyPr>
          <a:lstStyle/>
          <a:p>
            <a:r>
              <a:rPr kumimoji="1" lang="ja-JP" altLang="en-US" sz="5400" b="1" dirty="0"/>
              <a:t>スポーツ用品店、からあげ店、</a:t>
            </a:r>
            <a:br>
              <a:rPr kumimoji="1" lang="en-US" altLang="ja-JP" sz="5400" b="1" dirty="0"/>
            </a:br>
            <a:r>
              <a:rPr kumimoji="1" lang="ja-JP" altLang="en-US" sz="5400" b="1" dirty="0"/>
              <a:t>スナック菓子専門店、</a:t>
            </a:r>
            <a:br>
              <a:rPr kumimoji="1" lang="en-US" altLang="ja-JP" sz="5400" b="1" dirty="0"/>
            </a:br>
            <a:r>
              <a:rPr kumimoji="1" lang="ja-JP" altLang="en-US" sz="5400" b="1" dirty="0"/>
              <a:t>防災用品・備蓄食品店も作ろう</a:t>
            </a:r>
          </a:p>
        </p:txBody>
      </p:sp>
      <p:pic>
        <p:nvPicPr>
          <p:cNvPr id="7" name="図 6">
            <a:extLst>
              <a:ext uri="{FF2B5EF4-FFF2-40B4-BE49-F238E27FC236}">
                <a16:creationId xmlns:a16="http://schemas.microsoft.com/office/drawing/2014/main" id="{04FC789F-130C-4FBE-96F1-8BB04236E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8" name="図 7">
            <a:extLst>
              <a:ext uri="{FF2B5EF4-FFF2-40B4-BE49-F238E27FC236}">
                <a16:creationId xmlns:a16="http://schemas.microsoft.com/office/drawing/2014/main" id="{72368C14-6C50-48DB-9E12-9BADDF7EDD77}"/>
              </a:ext>
            </a:extLst>
          </p:cNvPr>
          <p:cNvPicPr/>
          <p:nvPr/>
        </p:nvPicPr>
        <p:blipFill>
          <a:blip r:embed="rId3">
            <a:extLst>
              <a:ext uri="{28A0092B-C50C-407E-A947-70E740481C1C}">
                <a14:useLocalDpi xmlns:a14="http://schemas.microsoft.com/office/drawing/2010/main" val="0"/>
              </a:ext>
            </a:extLst>
          </a:blip>
          <a:srcRect/>
          <a:stretch/>
        </p:blipFill>
        <p:spPr>
          <a:xfrm>
            <a:off x="1615043" y="2936827"/>
            <a:ext cx="8300853" cy="3921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2507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234893"/>
            <a:ext cx="9839916" cy="1455796"/>
          </a:xfrm>
        </p:spPr>
        <p:txBody>
          <a:bodyPr>
            <a:normAutofit fontScale="90000"/>
          </a:bodyPr>
          <a:lstStyle/>
          <a:p>
            <a:r>
              <a:rPr lang="ja-JP" altLang="en-US" sz="5400" b="1" dirty="0"/>
              <a:t>ショッピングサイトで</a:t>
            </a:r>
            <a:br>
              <a:rPr lang="en-US" altLang="ja-JP" sz="5400" b="1" dirty="0"/>
            </a:br>
            <a:r>
              <a:rPr lang="ja-JP" altLang="en-US" sz="5400" b="1" dirty="0"/>
              <a:t>　</a:t>
            </a:r>
            <a:r>
              <a:rPr lang="ja-JP" altLang="en-US" sz="5400" b="1"/>
              <a:t>　　　　「</a:t>
            </a:r>
            <a:r>
              <a:rPr lang="ja-JP" altLang="en-US" sz="5400" b="1" dirty="0"/>
              <a:t>買い物しよう」</a:t>
            </a:r>
            <a:endParaRPr kumimoji="1" lang="ja-JP" altLang="en-US" sz="5400" b="1" dirty="0"/>
          </a:p>
        </p:txBody>
      </p:sp>
      <p:pic>
        <p:nvPicPr>
          <p:cNvPr id="8" name="図 7">
            <a:extLst>
              <a:ext uri="{FF2B5EF4-FFF2-40B4-BE49-F238E27FC236}">
                <a16:creationId xmlns:a16="http://schemas.microsoft.com/office/drawing/2014/main" id="{21081B50-E17A-4182-AB5F-E1E604AD0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7" name="図 6">
            <a:extLst>
              <a:ext uri="{FF2B5EF4-FFF2-40B4-BE49-F238E27FC236}">
                <a16:creationId xmlns:a16="http://schemas.microsoft.com/office/drawing/2014/main" id="{A336A6F1-CEA8-4E39-B1C3-3D27D0AC96CC}"/>
              </a:ext>
            </a:extLst>
          </p:cNvPr>
          <p:cNvPicPr/>
          <p:nvPr/>
        </p:nvPicPr>
        <p:blipFill>
          <a:blip r:embed="rId3">
            <a:extLst>
              <a:ext uri="{28A0092B-C50C-407E-A947-70E740481C1C}">
                <a14:useLocalDpi xmlns:a14="http://schemas.microsoft.com/office/drawing/2010/main" val="0"/>
              </a:ext>
            </a:extLst>
          </a:blip>
          <a:stretch>
            <a:fillRect/>
          </a:stretch>
        </p:blipFill>
        <p:spPr>
          <a:xfrm>
            <a:off x="6517760" y="3706408"/>
            <a:ext cx="5232617" cy="3048207"/>
          </a:xfrm>
          <a:prstGeom prst="rect">
            <a:avLst/>
          </a:prstGeom>
          <a:ln>
            <a:noFill/>
          </a:ln>
          <a:effectLst>
            <a:outerShdw blurRad="190500" algn="tl" rotWithShape="0">
              <a:srgbClr val="000000">
                <a:alpha val="70000"/>
              </a:srgbClr>
            </a:outerShdw>
          </a:effectLst>
        </p:spPr>
      </p:pic>
      <p:pic>
        <p:nvPicPr>
          <p:cNvPr id="9" name="図 8">
            <a:extLst>
              <a:ext uri="{FF2B5EF4-FFF2-40B4-BE49-F238E27FC236}">
                <a16:creationId xmlns:a16="http://schemas.microsoft.com/office/drawing/2014/main" id="{49800FA4-8B5F-4969-A96F-441FF0C4F12B}"/>
              </a:ext>
            </a:extLst>
          </p:cNvPr>
          <p:cNvPicPr/>
          <p:nvPr/>
        </p:nvPicPr>
        <p:blipFill>
          <a:blip r:embed="rId4">
            <a:extLst>
              <a:ext uri="{28A0092B-C50C-407E-A947-70E740481C1C}">
                <a14:useLocalDpi xmlns:a14="http://schemas.microsoft.com/office/drawing/2010/main" val="0"/>
              </a:ext>
            </a:extLst>
          </a:blip>
          <a:stretch>
            <a:fillRect/>
          </a:stretch>
        </p:blipFill>
        <p:spPr>
          <a:xfrm>
            <a:off x="152037" y="3645166"/>
            <a:ext cx="5522205" cy="2731906"/>
          </a:xfrm>
          <a:prstGeom prst="rect">
            <a:avLst/>
          </a:prstGeom>
          <a:ln>
            <a:noFill/>
          </a:ln>
          <a:effectLst>
            <a:outerShdw blurRad="190500" algn="tl" rotWithShape="0">
              <a:srgbClr val="000000">
                <a:alpha val="70000"/>
              </a:srgbClr>
            </a:outerShdw>
          </a:effectLst>
        </p:spPr>
      </p:pic>
      <p:sp>
        <p:nvSpPr>
          <p:cNvPr id="5" name="矢印: 右 4">
            <a:extLst>
              <a:ext uri="{FF2B5EF4-FFF2-40B4-BE49-F238E27FC236}">
                <a16:creationId xmlns:a16="http://schemas.microsoft.com/office/drawing/2014/main" id="{4D988CDB-5942-451F-BEAD-87E70AEC14B9}"/>
              </a:ext>
            </a:extLst>
          </p:cNvPr>
          <p:cNvSpPr/>
          <p:nvPr/>
        </p:nvSpPr>
        <p:spPr>
          <a:xfrm rot="5924329">
            <a:off x="4079593" y="2827565"/>
            <a:ext cx="1443023" cy="445205"/>
          </a:xfrm>
          <a:prstGeom prst="rightArrow">
            <a:avLst>
              <a:gd name="adj1" fmla="val 50000"/>
              <a:gd name="adj2" fmla="val 7303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82A20ABC-D861-473F-850B-52C8F84A4DA5}"/>
              </a:ext>
            </a:extLst>
          </p:cNvPr>
          <p:cNvSpPr/>
          <p:nvPr/>
        </p:nvSpPr>
        <p:spPr>
          <a:xfrm rot="4547901">
            <a:off x="9992257" y="2805980"/>
            <a:ext cx="1443023" cy="445205"/>
          </a:xfrm>
          <a:prstGeom prst="rightArrow">
            <a:avLst>
              <a:gd name="adj1" fmla="val 50000"/>
              <a:gd name="adj2" fmla="val 7303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ー 3">
            <a:extLst>
              <a:ext uri="{FF2B5EF4-FFF2-40B4-BE49-F238E27FC236}">
                <a16:creationId xmlns:a16="http://schemas.microsoft.com/office/drawing/2014/main" id="{A5933D5E-9EB2-48B9-A69C-9A81EF66D98A}"/>
              </a:ext>
            </a:extLst>
          </p:cNvPr>
          <p:cNvSpPr>
            <a:spLocks noGrp="1"/>
          </p:cNvSpPr>
          <p:nvPr>
            <p:ph idx="1"/>
          </p:nvPr>
        </p:nvSpPr>
        <p:spPr>
          <a:xfrm>
            <a:off x="2734654" y="1825625"/>
            <a:ext cx="8619146" cy="673026"/>
          </a:xfrm>
        </p:spPr>
        <p:style>
          <a:lnRef idx="1">
            <a:schemeClr val="accent4"/>
          </a:lnRef>
          <a:fillRef idx="2">
            <a:schemeClr val="accent4"/>
          </a:fillRef>
          <a:effectRef idx="1">
            <a:schemeClr val="accent4"/>
          </a:effectRef>
          <a:fontRef idx="minor">
            <a:schemeClr val="dk1"/>
          </a:fontRef>
        </p:style>
        <p:txBody>
          <a:bodyPr>
            <a:normAutofit/>
          </a:bodyPr>
          <a:lstStyle/>
          <a:p>
            <a:r>
              <a:rPr lang="ja-JP" altLang="en-US" sz="3200" dirty="0"/>
              <a:t>「接続先アドレス」を</a:t>
            </a:r>
            <a:r>
              <a:rPr lang="ja-JP" altLang="en-US" sz="3600" b="1" dirty="0"/>
              <a:t>同じ値</a:t>
            </a:r>
            <a:r>
              <a:rPr lang="ja-JP" altLang="en-US" sz="3200" dirty="0"/>
              <a:t>にする</a:t>
            </a:r>
            <a:endParaRPr lang="en-US" altLang="ja-JP" sz="3200" dirty="0"/>
          </a:p>
        </p:txBody>
      </p:sp>
      <p:sp>
        <p:nvSpPr>
          <p:cNvPr id="13" name="吹き出し: 下矢印 12">
            <a:extLst>
              <a:ext uri="{FF2B5EF4-FFF2-40B4-BE49-F238E27FC236}">
                <a16:creationId xmlns:a16="http://schemas.microsoft.com/office/drawing/2014/main" id="{C5B4ACFE-D8D1-4042-8734-506857093A08}"/>
              </a:ext>
            </a:extLst>
          </p:cNvPr>
          <p:cNvSpPr/>
          <p:nvPr/>
        </p:nvSpPr>
        <p:spPr>
          <a:xfrm>
            <a:off x="1876404" y="2947534"/>
            <a:ext cx="2471916" cy="802167"/>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b="1" dirty="0"/>
              <a:t>「実行」を押す</a:t>
            </a:r>
          </a:p>
        </p:txBody>
      </p:sp>
      <p:sp>
        <p:nvSpPr>
          <p:cNvPr id="12" name="吹き出し: 下矢印 11">
            <a:extLst>
              <a:ext uri="{FF2B5EF4-FFF2-40B4-BE49-F238E27FC236}">
                <a16:creationId xmlns:a16="http://schemas.microsoft.com/office/drawing/2014/main" id="{ADFBA943-DED5-422E-8452-C029159C8ED4}"/>
              </a:ext>
            </a:extLst>
          </p:cNvPr>
          <p:cNvSpPr/>
          <p:nvPr/>
        </p:nvSpPr>
        <p:spPr>
          <a:xfrm>
            <a:off x="8147635" y="2947535"/>
            <a:ext cx="2167961" cy="829146"/>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t>「最新情報」</a:t>
            </a:r>
          </a:p>
        </p:txBody>
      </p:sp>
    </p:spTree>
    <p:extLst>
      <p:ext uri="{BB962C8B-B14F-4D97-AF65-F5344CB8AC3E}">
        <p14:creationId xmlns:p14="http://schemas.microsoft.com/office/powerpoint/2010/main" val="30851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234893"/>
            <a:ext cx="9839916" cy="1455796"/>
          </a:xfrm>
        </p:spPr>
        <p:txBody>
          <a:bodyPr>
            <a:normAutofit/>
          </a:bodyPr>
          <a:lstStyle/>
          <a:p>
            <a:r>
              <a:rPr lang="ja-JP" altLang="en-US" sz="5400" b="1" dirty="0"/>
              <a:t>売れる商品はなに？</a:t>
            </a:r>
            <a:endParaRPr kumimoji="1" lang="ja-JP" altLang="en-US" sz="5400" b="1" dirty="0"/>
          </a:p>
        </p:txBody>
      </p:sp>
      <p:pic>
        <p:nvPicPr>
          <p:cNvPr id="8" name="図 7">
            <a:extLst>
              <a:ext uri="{FF2B5EF4-FFF2-40B4-BE49-F238E27FC236}">
                <a16:creationId xmlns:a16="http://schemas.microsoft.com/office/drawing/2014/main" id="{21081B50-E17A-4182-AB5F-E1E604AD0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sp>
        <p:nvSpPr>
          <p:cNvPr id="4" name="コンテンツ プレースホルダー 3">
            <a:extLst>
              <a:ext uri="{FF2B5EF4-FFF2-40B4-BE49-F238E27FC236}">
                <a16:creationId xmlns:a16="http://schemas.microsoft.com/office/drawing/2014/main" id="{A5933D5E-9EB2-48B9-A69C-9A81EF66D98A}"/>
              </a:ext>
            </a:extLst>
          </p:cNvPr>
          <p:cNvSpPr>
            <a:spLocks noGrp="1"/>
          </p:cNvSpPr>
          <p:nvPr>
            <p:ph idx="1"/>
          </p:nvPr>
        </p:nvSpPr>
        <p:spPr>
          <a:xfrm>
            <a:off x="856070" y="1690689"/>
            <a:ext cx="10479860" cy="529158"/>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ja-JP" altLang="en-US" sz="3200" dirty="0"/>
              <a:t>「売り上げランキングを見よう」のページを表示する</a:t>
            </a:r>
            <a:endParaRPr lang="en-US" altLang="ja-JP" sz="3200" dirty="0"/>
          </a:p>
        </p:txBody>
      </p:sp>
      <p:pic>
        <p:nvPicPr>
          <p:cNvPr id="3" name="図 2">
            <a:extLst>
              <a:ext uri="{FF2B5EF4-FFF2-40B4-BE49-F238E27FC236}">
                <a16:creationId xmlns:a16="http://schemas.microsoft.com/office/drawing/2014/main" id="{D2963639-B6CD-459A-9437-DB6FAC5CD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46" y="2457478"/>
            <a:ext cx="4830105" cy="2436330"/>
          </a:xfrm>
          <a:prstGeom prst="rect">
            <a:avLst/>
          </a:prstGeom>
          <a:ln>
            <a:noFill/>
          </a:ln>
          <a:effectLst>
            <a:outerShdw blurRad="190500" algn="tl" rotWithShape="0">
              <a:srgbClr val="000000">
                <a:alpha val="70000"/>
              </a:srgbClr>
            </a:outerShdw>
          </a:effectLst>
        </p:spPr>
      </p:pic>
      <p:pic>
        <p:nvPicPr>
          <p:cNvPr id="6" name="図 5">
            <a:extLst>
              <a:ext uri="{FF2B5EF4-FFF2-40B4-BE49-F238E27FC236}">
                <a16:creationId xmlns:a16="http://schemas.microsoft.com/office/drawing/2014/main" id="{7E09DF39-A1DC-4F44-AD00-B0C6162CA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271" y="2593012"/>
            <a:ext cx="4332357" cy="1671976"/>
          </a:xfrm>
          <a:prstGeom prst="rect">
            <a:avLst/>
          </a:prstGeom>
          <a:ln>
            <a:noFill/>
          </a:ln>
          <a:effectLst>
            <a:outerShdw blurRad="190500" algn="tl" rotWithShape="0">
              <a:srgbClr val="000000">
                <a:alpha val="70000"/>
              </a:srgbClr>
            </a:outerShdw>
          </a:effectLst>
        </p:spPr>
      </p:pic>
      <p:pic>
        <p:nvPicPr>
          <p:cNvPr id="10" name="図 9">
            <a:extLst>
              <a:ext uri="{FF2B5EF4-FFF2-40B4-BE49-F238E27FC236}">
                <a16:creationId xmlns:a16="http://schemas.microsoft.com/office/drawing/2014/main" id="{07DC9B93-A267-4AF9-8419-D73C0D45AE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70" y="5168767"/>
            <a:ext cx="8967844" cy="25581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0269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1812615" y="365125"/>
            <a:ext cx="10276885" cy="1325563"/>
          </a:xfrm>
        </p:spPr>
        <p:txBody>
          <a:bodyPr>
            <a:noAutofit/>
          </a:bodyPr>
          <a:lstStyle/>
          <a:p>
            <a:r>
              <a:rPr lang="ja-JP" altLang="en-US" b="1" dirty="0"/>
              <a:t>ショッピングサイトに</a:t>
            </a:r>
            <a:r>
              <a:rPr kumimoji="1" lang="ja-JP" altLang="en-US" b="1" dirty="0"/>
              <a:t>ついて考えよう</a:t>
            </a:r>
          </a:p>
        </p:txBody>
      </p:sp>
      <p:sp>
        <p:nvSpPr>
          <p:cNvPr id="10" name="コンテンツ プレースホルダー 9">
            <a:extLst>
              <a:ext uri="{FF2B5EF4-FFF2-40B4-BE49-F238E27FC236}">
                <a16:creationId xmlns:a16="http://schemas.microsoft.com/office/drawing/2014/main" id="{5E3E7D5D-E913-4F04-9CA1-7EA7B7E199F7}"/>
              </a:ext>
            </a:extLst>
          </p:cNvPr>
          <p:cNvSpPr>
            <a:spLocks noGrp="1"/>
          </p:cNvSpPr>
          <p:nvPr>
            <p:ph idx="1"/>
          </p:nvPr>
        </p:nvSpPr>
        <p:spPr>
          <a:xfrm>
            <a:off x="838200" y="1690688"/>
            <a:ext cx="10515600" cy="3238151"/>
          </a:xfrm>
        </p:spPr>
        <p:txBody>
          <a:bodyPr>
            <a:normAutofit/>
          </a:bodyPr>
          <a:lstStyle/>
          <a:p>
            <a:pPr marL="0" indent="0">
              <a:buNone/>
            </a:pPr>
            <a:r>
              <a:rPr lang="en-US" altLang="ja-JP" sz="3600" dirty="0"/>
              <a:t>Q</a:t>
            </a:r>
            <a:r>
              <a:rPr lang="ja-JP" altLang="en-US" sz="3600" dirty="0"/>
              <a:t>３　より便利で使いやすくするために、</a:t>
            </a:r>
            <a:endParaRPr lang="en-US" altLang="ja-JP" sz="3600" dirty="0"/>
          </a:p>
          <a:p>
            <a:pPr marL="981075" indent="0">
              <a:buNone/>
            </a:pPr>
            <a:r>
              <a:rPr lang="ja-JP" altLang="en-US" sz="3600" dirty="0"/>
              <a:t>さらに付け加えたい機能は？　</a:t>
            </a:r>
            <a:endParaRPr lang="en-US" altLang="ja-JP" sz="3600" dirty="0"/>
          </a:p>
          <a:p>
            <a:r>
              <a:rPr lang="ja-JP" altLang="en-US" sz="3600" dirty="0"/>
              <a:t>　</a:t>
            </a:r>
            <a:endParaRPr lang="en-US" altLang="ja-JP" sz="3600" dirty="0"/>
          </a:p>
          <a:p>
            <a:r>
              <a:rPr lang="ja-JP" altLang="en-US" sz="3600" dirty="0"/>
              <a:t>　</a:t>
            </a:r>
            <a:endParaRPr lang="en-US" altLang="ja-JP" sz="3600" dirty="0"/>
          </a:p>
          <a:p>
            <a:r>
              <a:rPr lang="ja-JP" altLang="en-US" sz="3600" dirty="0"/>
              <a:t>　</a:t>
            </a:r>
          </a:p>
        </p:txBody>
      </p:sp>
      <p:pic>
        <p:nvPicPr>
          <p:cNvPr id="5" name="図 4">
            <a:extLst>
              <a:ext uri="{FF2B5EF4-FFF2-40B4-BE49-F238E27FC236}">
                <a16:creationId xmlns:a16="http://schemas.microsoft.com/office/drawing/2014/main" id="{3410EC38-28B8-4C5D-96A7-FB3F60111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3" name="図 2">
            <a:extLst>
              <a:ext uri="{FF2B5EF4-FFF2-40B4-BE49-F238E27FC236}">
                <a16:creationId xmlns:a16="http://schemas.microsoft.com/office/drawing/2014/main" id="{7EFF834A-4BAE-4A18-868E-323B32E63C88}"/>
              </a:ext>
            </a:extLst>
          </p:cNvPr>
          <p:cNvPicPr>
            <a:picLocks noChangeAspect="1"/>
          </p:cNvPicPr>
          <p:nvPr/>
        </p:nvPicPr>
        <p:blipFill>
          <a:blip r:embed="rId3"/>
          <a:stretch>
            <a:fillRect/>
          </a:stretch>
        </p:blipFill>
        <p:spPr>
          <a:xfrm>
            <a:off x="6867292" y="3309763"/>
            <a:ext cx="3810000" cy="3429000"/>
          </a:xfrm>
          <a:prstGeom prst="rect">
            <a:avLst/>
          </a:prstGeom>
        </p:spPr>
      </p:pic>
    </p:spTree>
    <p:extLst>
      <p:ext uri="{BB962C8B-B14F-4D97-AF65-F5344CB8AC3E}">
        <p14:creationId xmlns:p14="http://schemas.microsoft.com/office/powerpoint/2010/main" val="329585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1475110" y="276113"/>
            <a:ext cx="9241779" cy="1325563"/>
          </a:xfrm>
        </p:spPr>
        <p:txBody>
          <a:bodyPr>
            <a:normAutofit/>
          </a:bodyPr>
          <a:lstStyle/>
          <a:p>
            <a:pPr algn="ctr"/>
            <a:r>
              <a:rPr lang="ja-JP" altLang="en-US" sz="5400" b="1" dirty="0"/>
              <a:t>ネットワークの特性</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264160" y="1529395"/>
            <a:ext cx="11550213" cy="2897025"/>
          </a:xfrm>
        </p:spPr>
        <p:txBody>
          <a:bodyPr>
            <a:normAutofit/>
          </a:bodyPr>
          <a:lstStyle/>
          <a:p>
            <a:r>
              <a:rPr lang="ja-JP" altLang="en-US" sz="4400" dirty="0"/>
              <a:t>距離に関係なく、情報のやりとりができる</a:t>
            </a:r>
          </a:p>
          <a:p>
            <a:r>
              <a:rPr lang="ja-JP" altLang="en-US" sz="4400" dirty="0"/>
              <a:t>プリンターなどの周辺機器を共有できる</a:t>
            </a:r>
          </a:p>
          <a:p>
            <a:r>
              <a:rPr lang="ja-JP" altLang="en-US" sz="4400" dirty="0"/>
              <a:t>みんなが利用する情報を集めて管理できる</a:t>
            </a:r>
          </a:p>
          <a:p>
            <a:endParaRPr kumimoji="1" lang="en-US" altLang="ja-JP" sz="4400" dirty="0"/>
          </a:p>
        </p:txBody>
      </p:sp>
      <p:sp>
        <p:nvSpPr>
          <p:cNvPr id="11" name="テキスト ボックス 10">
            <a:extLst>
              <a:ext uri="{FF2B5EF4-FFF2-40B4-BE49-F238E27FC236}">
                <a16:creationId xmlns:a16="http://schemas.microsoft.com/office/drawing/2014/main" id="{4E080F63-FC48-4900-B40F-8F4EE5126C0D}"/>
              </a:ext>
            </a:extLst>
          </p:cNvPr>
          <p:cNvSpPr txBox="1"/>
          <p:nvPr/>
        </p:nvSpPr>
        <p:spPr>
          <a:xfrm>
            <a:off x="10450621" y="7613951"/>
            <a:ext cx="1787196" cy="507831"/>
          </a:xfrm>
          <a:prstGeom prst="rect">
            <a:avLst/>
          </a:prstGeom>
          <a:noFill/>
        </p:spPr>
        <p:txBody>
          <a:bodyPr wrap="square" rtlCol="0">
            <a:spAutoFit/>
          </a:bodyPr>
          <a:lstStyle/>
          <a:p>
            <a:r>
              <a:rPr lang="ja-JP" altLang="en-US" sz="900">
                <a:hlinkClick r:id="rId2" tooltip="https://ja.wikipedia.org/wiki/Peer_to_Peer"/>
              </a:rPr>
              <a:t>この写真</a:t>
            </a:r>
            <a:r>
              <a:rPr lang="ja-JP" altLang="en-US" sz="900"/>
              <a:t> の作成者 不明な作成者 は </a:t>
            </a:r>
            <a:r>
              <a:rPr lang="ja-JP" altLang="en-US" sz="900">
                <a:hlinkClick r:id="rId3" tooltip="https://creativecommons.org/licenses/by-sa/3.0/"/>
              </a:rPr>
              <a:t>CC BY-SA</a:t>
            </a:r>
            <a:r>
              <a:rPr lang="ja-JP" altLang="en-US" sz="900"/>
              <a:t> のライセンスを許諾されています</a:t>
            </a:r>
          </a:p>
        </p:txBody>
      </p:sp>
      <p:pic>
        <p:nvPicPr>
          <p:cNvPr id="6" name="Picture 2" descr="クラウドコンピューティングのイラスト">
            <a:extLst>
              <a:ext uri="{FF2B5EF4-FFF2-40B4-BE49-F238E27FC236}">
                <a16:creationId xmlns:a16="http://schemas.microsoft.com/office/drawing/2014/main" id="{5226C0D9-5C04-4D2B-B315-40E08D784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81" y="3837399"/>
            <a:ext cx="2884674" cy="302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9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E3174D-FEFE-48AE-8371-2F54B33D2895}"/>
              </a:ext>
            </a:extLst>
          </p:cNvPr>
          <p:cNvSpPr>
            <a:spLocks noGrp="1"/>
          </p:cNvSpPr>
          <p:nvPr>
            <p:ph type="title"/>
          </p:nvPr>
        </p:nvSpPr>
        <p:spPr>
          <a:xfrm>
            <a:off x="838200" y="833438"/>
            <a:ext cx="10515600" cy="1325563"/>
          </a:xfrm>
        </p:spPr>
        <p:txBody>
          <a:bodyPr>
            <a:noAutofit/>
          </a:bodyPr>
          <a:lstStyle/>
          <a:p>
            <a:r>
              <a:rPr kumimoji="1" lang="ja-JP" altLang="en-US" dirty="0"/>
              <a:t>Ｑ１　</a:t>
            </a:r>
            <a:r>
              <a:rPr lang="ja-JP" altLang="ja-JP" b="1" dirty="0"/>
              <a:t>ショッピングサイト</a:t>
            </a:r>
            <a:r>
              <a:rPr kumimoji="1" lang="ja-JP" altLang="en-US" dirty="0"/>
              <a:t>の</a:t>
            </a:r>
            <a:r>
              <a:rPr kumimoji="1" lang="ja-JP" altLang="en-US" sz="6000" b="1" dirty="0"/>
              <a:t>利点</a:t>
            </a:r>
            <a:r>
              <a:rPr lang="ja-JP" altLang="en-US" b="1" dirty="0"/>
              <a:t>は？</a:t>
            </a:r>
            <a:br>
              <a:rPr kumimoji="1" lang="en-US" altLang="ja-JP" sz="6000" b="1" dirty="0"/>
            </a:br>
            <a:r>
              <a:rPr kumimoji="1" lang="ja-JP" altLang="en-US" sz="6000" b="1" dirty="0"/>
              <a:t>　　　　　</a:t>
            </a:r>
            <a:r>
              <a:rPr kumimoji="1" lang="ja-JP" altLang="en-US" dirty="0"/>
              <a:t>（便利なこと）</a:t>
            </a:r>
          </a:p>
        </p:txBody>
      </p:sp>
      <p:pic>
        <p:nvPicPr>
          <p:cNvPr id="1026" name="Picture 2">
            <a:extLst>
              <a:ext uri="{FF2B5EF4-FFF2-40B4-BE49-F238E27FC236}">
                <a16:creationId xmlns:a16="http://schemas.microsoft.com/office/drawing/2014/main" id="{37F82515-0339-4591-8217-B5904FD36B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flipH="1">
            <a:off x="-101600" y="2927611"/>
            <a:ext cx="3586480" cy="393038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61DA2A9-CC65-453E-BCC2-11014FD32785}"/>
              </a:ext>
            </a:extLst>
          </p:cNvPr>
          <p:cNvSpPr txBox="1"/>
          <p:nvPr/>
        </p:nvSpPr>
        <p:spPr>
          <a:xfrm>
            <a:off x="3688080" y="2478404"/>
            <a:ext cx="4815840" cy="256339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kumimoji="1" lang="ja-JP" altLang="en-US" sz="2800" dirty="0"/>
              <a:t>　</a:t>
            </a:r>
            <a:endParaRPr kumimoji="1" lang="en-US" altLang="ja-JP" sz="2800" dirty="0"/>
          </a:p>
          <a:p>
            <a:pPr marL="285750" indent="-285750">
              <a:lnSpc>
                <a:spcPct val="200000"/>
              </a:lnSpc>
              <a:buFont typeface="Arial" panose="020B0604020202020204" pitchFamily="34" charset="0"/>
              <a:buChar char="•"/>
            </a:pPr>
            <a:r>
              <a:rPr lang="ja-JP" altLang="en-US" sz="2800" dirty="0"/>
              <a:t>　</a:t>
            </a:r>
            <a:endParaRPr lang="en-US" altLang="ja-JP" sz="2800" dirty="0"/>
          </a:p>
          <a:p>
            <a:pPr marL="285750" indent="-285750">
              <a:lnSpc>
                <a:spcPct val="200000"/>
              </a:lnSpc>
              <a:buFont typeface="Arial" panose="020B0604020202020204" pitchFamily="34" charset="0"/>
              <a:buChar char="•"/>
            </a:pPr>
            <a:r>
              <a:rPr kumimoji="1" lang="ja-JP" altLang="en-US" sz="2800" dirty="0"/>
              <a:t>　</a:t>
            </a:r>
          </a:p>
        </p:txBody>
      </p:sp>
    </p:spTree>
    <p:extLst>
      <p:ext uri="{BB962C8B-B14F-4D97-AF65-F5344CB8AC3E}">
        <p14:creationId xmlns:p14="http://schemas.microsoft.com/office/powerpoint/2010/main" val="7555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ネットショッピングのイラスト">
            <a:extLst>
              <a:ext uri="{FF2B5EF4-FFF2-40B4-BE49-F238E27FC236}">
                <a16:creationId xmlns:a16="http://schemas.microsoft.com/office/drawing/2014/main" id="{0F81A415-7964-4B3A-9B8E-83462D46F1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3866" y="3285459"/>
            <a:ext cx="4103173" cy="387749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C0258962-46FE-B81A-8F3F-B24B434F3AF3}"/>
              </a:ext>
            </a:extLst>
          </p:cNvPr>
          <p:cNvSpPr txBox="1"/>
          <p:nvPr/>
        </p:nvSpPr>
        <p:spPr>
          <a:xfrm>
            <a:off x="1106770" y="2671561"/>
            <a:ext cx="8442252" cy="4093428"/>
          </a:xfrm>
          <a:prstGeom prst="rect">
            <a:avLst/>
          </a:prstGeom>
          <a:noFill/>
        </p:spPr>
        <p:txBody>
          <a:bodyPr wrap="square" rtlCol="0">
            <a:spAutoFit/>
          </a:bodyPr>
          <a:lstStyle/>
          <a:p>
            <a:r>
              <a:rPr kumimoji="1" lang="ja-JP" altLang="en-US" sz="3600" dirty="0"/>
              <a:t>商品データ</a:t>
            </a:r>
            <a:r>
              <a:rPr lang="ja-JP" altLang="en-US" sz="3600" dirty="0"/>
              <a:t>の利用</a:t>
            </a:r>
            <a:r>
              <a:rPr kumimoji="1" lang="ja-JP" altLang="en-US" sz="3600" dirty="0"/>
              <a:t>許諾を得ています。</a:t>
            </a:r>
            <a:endParaRPr kumimoji="1" lang="en-US" altLang="ja-JP" sz="3600" dirty="0"/>
          </a:p>
          <a:p>
            <a:r>
              <a:rPr kumimoji="1" lang="ja-JP" altLang="en-US" sz="3200" dirty="0"/>
              <a:t>・文具　　　　（コクヨ株式会社）</a:t>
            </a:r>
            <a:endParaRPr kumimoji="1" lang="en-US" altLang="ja-JP" sz="3200" dirty="0"/>
          </a:p>
          <a:p>
            <a:r>
              <a:rPr lang="ja-JP" altLang="en-US" sz="3200" dirty="0"/>
              <a:t>・スポーツ用品（ミズノ株式会社）</a:t>
            </a:r>
            <a:endParaRPr lang="en-US" altLang="ja-JP" sz="3200" dirty="0"/>
          </a:p>
          <a:p>
            <a:r>
              <a:rPr lang="ja-JP" altLang="en-US" sz="3200" dirty="0"/>
              <a:t>・からあげ　　（株式会社オヤマ）</a:t>
            </a:r>
          </a:p>
          <a:p>
            <a:r>
              <a:rPr lang="ja-JP" altLang="en-US" sz="3200" dirty="0"/>
              <a:t>・スナック菓子・シリアル</a:t>
            </a:r>
            <a:endParaRPr lang="en-US" altLang="ja-JP" sz="3200" dirty="0"/>
          </a:p>
          <a:p>
            <a:r>
              <a:rPr lang="ja-JP" altLang="en-US" sz="3200" dirty="0"/>
              <a:t>　　　　　　　（カルビー株式会社）</a:t>
            </a:r>
            <a:endParaRPr lang="en-US" altLang="ja-JP" sz="3200" dirty="0"/>
          </a:p>
          <a:p>
            <a:r>
              <a:rPr kumimoji="1" lang="ja-JP" altLang="en-US" sz="3200" dirty="0"/>
              <a:t>・防災用品・備蓄食品</a:t>
            </a:r>
            <a:endParaRPr kumimoji="1" lang="en-US" altLang="ja-JP" sz="3200" dirty="0"/>
          </a:p>
          <a:p>
            <a:r>
              <a:rPr lang="ja-JP" altLang="en-US" sz="3200" dirty="0"/>
              <a:t>　</a:t>
            </a:r>
            <a:r>
              <a:rPr kumimoji="1" lang="ja-JP" altLang="en-US" sz="3200" dirty="0"/>
              <a:t>　（アイリスオーヤマ株式会社）</a:t>
            </a:r>
          </a:p>
        </p:txBody>
      </p:sp>
      <p:sp>
        <p:nvSpPr>
          <p:cNvPr id="5" name="タイトル 4">
            <a:extLst>
              <a:ext uri="{FF2B5EF4-FFF2-40B4-BE49-F238E27FC236}">
                <a16:creationId xmlns:a16="http://schemas.microsoft.com/office/drawing/2014/main" id="{883F3323-37EE-4327-502A-AE8E7DB06DD6}"/>
              </a:ext>
            </a:extLst>
          </p:cNvPr>
          <p:cNvSpPr>
            <a:spLocks noGrp="1"/>
          </p:cNvSpPr>
          <p:nvPr>
            <p:ph type="title"/>
          </p:nvPr>
        </p:nvSpPr>
        <p:spPr>
          <a:xfrm>
            <a:off x="838200" y="353521"/>
            <a:ext cx="10515600" cy="2563813"/>
          </a:xfrm>
        </p:spPr>
        <p:txBody>
          <a:bodyPr>
            <a:normAutofit/>
          </a:bodyPr>
          <a:lstStyle/>
          <a:p>
            <a:pPr algn="ctr"/>
            <a:r>
              <a:rPr lang="ja-JP" altLang="en-US" sz="7200" b="1" dirty="0">
                <a:solidFill>
                  <a:srgbClr val="000000"/>
                </a:solidFill>
                <a:latin typeface="Meiryo" panose="020B0604030504040204" pitchFamily="50" charset="-128"/>
                <a:ea typeface="Meiryo" panose="020B0604030504040204" pitchFamily="50" charset="-128"/>
              </a:rPr>
              <a:t>ショッピングモール</a:t>
            </a:r>
            <a:br>
              <a:rPr lang="en-US" altLang="ja-JP" sz="7200" b="1" dirty="0">
                <a:solidFill>
                  <a:srgbClr val="000000"/>
                </a:solidFill>
                <a:latin typeface="Meiryo" panose="020B0604030504040204" pitchFamily="50" charset="-128"/>
                <a:ea typeface="Meiryo" panose="020B0604030504040204" pitchFamily="50" charset="-128"/>
              </a:rPr>
            </a:br>
            <a:r>
              <a:rPr lang="ja-JP" altLang="en-US" sz="7200" b="1" dirty="0">
                <a:solidFill>
                  <a:srgbClr val="000000"/>
                </a:solidFill>
                <a:latin typeface="Meiryo" panose="020B0604030504040204" pitchFamily="50" charset="-128"/>
                <a:ea typeface="Meiryo" panose="020B0604030504040204" pitchFamily="50" charset="-128"/>
              </a:rPr>
              <a:t>特設サイトを作ろう</a:t>
            </a:r>
            <a:endParaRPr lang="ja-JP" altLang="en-US" sz="7200" dirty="0"/>
          </a:p>
        </p:txBody>
      </p:sp>
    </p:spTree>
    <p:extLst>
      <p:ext uri="{BB962C8B-B14F-4D97-AF65-F5344CB8AC3E}">
        <p14:creationId xmlns:p14="http://schemas.microsoft.com/office/powerpoint/2010/main" val="271692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1224A02-5E22-4E61-9B45-1371C4F2E2A6}"/>
              </a:ext>
            </a:extLst>
          </p:cNvPr>
          <p:cNvSpPr>
            <a:spLocks noGrp="1" noChangeArrowheads="1"/>
          </p:cNvSpPr>
          <p:nvPr>
            <p:ph idx="1"/>
          </p:nvPr>
        </p:nvSpPr>
        <p:spPr bwMode="auto">
          <a:xfrm>
            <a:off x="458914" y="151179"/>
            <a:ext cx="11274172"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1" dirty="0">
                <a:solidFill>
                  <a:srgbClr val="222222"/>
                </a:solidFill>
                <a:cs typeface="Arial" panose="020B0604020202020204" pitchFamily="34" charset="0"/>
              </a:rPr>
              <a:t>☆　商店で働いている</a:t>
            </a:r>
            <a:r>
              <a:rPr kumimoji="0" lang="ja-JP" altLang="en-US" b="1" i="0" u="none" strike="noStrike" cap="none" normalizeH="0" baseline="0" dirty="0">
                <a:ln>
                  <a:noFill/>
                </a:ln>
                <a:solidFill>
                  <a:srgbClr val="222222"/>
                </a:solidFill>
                <a:effectLst/>
                <a:latin typeface="Arial" panose="020B0604020202020204" pitchFamily="34" charset="0"/>
                <a:cs typeface="Arial" panose="020B0604020202020204" pitchFamily="34" charset="0"/>
              </a:rPr>
              <a:t>自分を思いながら読んでください</a:t>
            </a:r>
            <a:endParaRPr kumimoji="0" lang="en-US"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ボクは、初めてのバイトとして、</a:t>
            </a:r>
            <a:r>
              <a:rPr kumimoji="0" lang="ja-JP" altLang="en-US" dirty="0">
                <a:solidFill>
                  <a:srgbClr val="222222"/>
                </a:solidFill>
                <a:cs typeface="Arial" panose="020B0604020202020204" pitchFamily="34" charset="0"/>
              </a:rPr>
              <a:t>このお店</a:t>
            </a: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で働いている。</a:t>
            </a:r>
            <a:br>
              <a:rPr kumimoji="0" lang="ja-JP" altLang="ja-JP" b="0" i="0" u="none" strike="noStrike" cap="none" normalizeH="0" baseline="0" dirty="0">
                <a:ln>
                  <a:noFill/>
                </a:ln>
                <a:solidFill>
                  <a:schemeClr val="tx1"/>
                </a:solidFill>
                <a:effectLst/>
              </a:rPr>
            </a:b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レジの使いかた、商品の補充、店内の清掃を店長に教えてもらった。</a:t>
            </a:r>
            <a:br>
              <a:rPr kumimoji="0" lang="ja-JP" altLang="ja-JP" b="0" i="0" u="none" strike="noStrike" cap="none" normalizeH="0" baseline="0" dirty="0">
                <a:ln>
                  <a:noFill/>
                </a:ln>
                <a:solidFill>
                  <a:schemeClr val="tx1"/>
                </a:solidFill>
                <a:effectLst/>
              </a:rPr>
            </a:b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はじめは</a:t>
            </a:r>
            <a:r>
              <a:rPr kumimoji="0" lang="ja-JP"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仕事の内容や手順が</a:t>
            </a: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わからず混乱したときもあったけど、だんだん慣れきて、「いらっしゃいませ」と笑顔でお客さんと対応できるようになった。</a:t>
            </a:r>
            <a:br>
              <a:rPr kumimoji="0" lang="ja-JP" altLang="ja-JP" b="0" i="0" u="none" strike="noStrike" cap="none" normalizeH="0" baseline="0" dirty="0">
                <a:ln>
                  <a:noFill/>
                </a:ln>
                <a:solidFill>
                  <a:schemeClr val="tx1"/>
                </a:solidFill>
                <a:effectLst/>
              </a:rPr>
            </a:br>
            <a:r>
              <a:rPr kumimoji="0" lang="ja-JP" altLang="en-US" b="0" i="0" u="none" strike="noStrike" cap="none" normalizeH="0" baseline="0" dirty="0">
                <a:ln>
                  <a:noFill/>
                </a:ln>
                <a:solidFill>
                  <a:schemeClr val="tx1"/>
                </a:solidFill>
                <a:effectLst/>
              </a:rPr>
              <a:t>　</a:t>
            </a: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そんなある日、バイトの終わり間際に、</a:t>
            </a:r>
            <a:br>
              <a:rPr kumimoji="0" lang="ja-JP" altLang="ja-JP" b="0" i="0" u="none" strike="noStrike" cap="none" normalizeH="0" baseline="0" dirty="0">
                <a:ln>
                  <a:noFill/>
                </a:ln>
                <a:solidFill>
                  <a:schemeClr val="tx1"/>
                </a:solidFill>
                <a:effectLst/>
              </a:rPr>
            </a:b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「次の特設コーナー、</a:t>
            </a:r>
            <a:r>
              <a:rPr kumimoji="0" lang="ja-JP"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まか</a:t>
            </a: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せるよ」</a:t>
            </a:r>
            <a:br>
              <a:rPr kumimoji="0" lang="ja-JP" altLang="ja-JP" b="0" i="0" u="none" strike="noStrike" cap="none" normalizeH="0" baseline="0" dirty="0">
                <a:ln>
                  <a:noFill/>
                </a:ln>
                <a:solidFill>
                  <a:schemeClr val="tx1"/>
                </a:solidFill>
                <a:effectLst/>
              </a:rPr>
            </a:b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と店長に言われた時には、少し驚いた。</a:t>
            </a:r>
            <a:br>
              <a:rPr kumimoji="0" lang="ja-JP" altLang="ja-JP" b="0" i="0" u="none" strike="noStrike" cap="none" normalizeH="0" baseline="0" dirty="0">
                <a:ln>
                  <a:noFill/>
                </a:ln>
                <a:solidFill>
                  <a:schemeClr val="tx1"/>
                </a:solidFill>
                <a:effectLst/>
              </a:rPr>
            </a:b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「商品は決まっているから、どれをメインにするか、選んでみて。」</a:t>
            </a:r>
            <a:br>
              <a:rPr kumimoji="0" lang="ja-JP" altLang="ja-JP" b="0" i="0" u="none" strike="noStrike" cap="none" normalizeH="0" baseline="0" dirty="0">
                <a:ln>
                  <a:noFill/>
                </a:ln>
                <a:solidFill>
                  <a:schemeClr val="tx1"/>
                </a:solidFill>
                <a:effectLst/>
              </a:rPr>
            </a:b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と言って、次の特設で展示する商品リストを渡してくれた。</a:t>
            </a:r>
            <a:br>
              <a:rPr kumimoji="0" lang="ja-JP" altLang="ja-JP" b="0" i="0" u="none" strike="noStrike" cap="none" normalizeH="0" baseline="0" dirty="0">
                <a:ln>
                  <a:noFill/>
                </a:ln>
                <a:solidFill>
                  <a:schemeClr val="tx1"/>
                </a:solidFill>
                <a:effectLst/>
              </a:rPr>
            </a:b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ボクは、店長から</a:t>
            </a:r>
            <a:r>
              <a:rPr kumimoji="0" lang="ja-JP"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まか</a:t>
            </a: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せられたことを少しうれしく思い、</a:t>
            </a:r>
            <a:br>
              <a:rPr kumimoji="0" lang="ja-JP" altLang="ja-JP" b="0" i="0" u="none" strike="noStrike" cap="none" normalizeH="0" baseline="0" dirty="0">
                <a:ln>
                  <a:noFill/>
                </a:ln>
                <a:solidFill>
                  <a:schemeClr val="tx1"/>
                </a:solidFill>
                <a:effectLst/>
              </a:rPr>
            </a:b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「はい、中高生の視点で選んでみます！」</a:t>
            </a:r>
            <a:br>
              <a:rPr kumimoji="0" lang="ja-JP" altLang="ja-JP" b="0" i="0" u="none" strike="noStrike" cap="none" normalizeH="0" baseline="0" dirty="0">
                <a:ln>
                  <a:noFill/>
                </a:ln>
                <a:solidFill>
                  <a:schemeClr val="tx1"/>
                </a:solidFill>
                <a:effectLst/>
              </a:rPr>
            </a:b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と答えて、そのリストを受け取った。</a:t>
            </a:r>
            <a:br>
              <a:rPr kumimoji="0" lang="ja-JP" altLang="ja-JP" b="0" i="0" u="none" strike="noStrike" cap="none" normalizeH="0" baseline="0" dirty="0">
                <a:ln>
                  <a:noFill/>
                </a:ln>
                <a:solidFill>
                  <a:schemeClr val="tx1"/>
                </a:solidFill>
                <a:effectLst/>
              </a:rPr>
            </a:br>
            <a:r>
              <a:rPr kumimoji="0" lang="ja-JP" altLang="ja-JP" b="0" i="0" u="none" strike="noStrike" cap="none" normalizeH="0" baseline="0" dirty="0">
                <a:ln>
                  <a:noFill/>
                </a:ln>
                <a:solidFill>
                  <a:srgbClr val="222222"/>
                </a:solidFill>
                <a:effectLst/>
                <a:latin typeface="Arial" panose="020B0604020202020204" pitchFamily="34" charset="0"/>
                <a:cs typeface="Arial" panose="020B0604020202020204" pitchFamily="34" charset="0"/>
              </a:rPr>
              <a:t>さあ、どの商品を選ぼうか・・・。</a:t>
            </a:r>
            <a:r>
              <a:rPr kumimoji="0" lang="ja-JP" altLang="ja-JP" b="0" i="0" u="none" strike="noStrike" cap="none" normalizeH="0" baseline="0" dirty="0">
                <a:ln>
                  <a:noFill/>
                </a:ln>
                <a:solidFill>
                  <a:schemeClr val="tx1"/>
                </a:solidFill>
                <a:effectLst/>
              </a:rPr>
              <a:t> </a:t>
            </a:r>
            <a:endParaRPr kumimoji="0" lang="ja-JP" altLang="ja-JP"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123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A066BC0-1056-45BB-8190-A09B2F5C3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952" y="3774049"/>
            <a:ext cx="7492329" cy="5088494"/>
          </a:xfrm>
          <a:prstGeom prst="rect">
            <a:avLst/>
          </a:prstGeom>
          <a:ln>
            <a:noFill/>
          </a:ln>
          <a:effectLst>
            <a:outerShdw blurRad="190500" algn="tl" rotWithShape="0">
              <a:srgbClr val="000000">
                <a:alpha val="70000"/>
              </a:srgbClr>
            </a:outerShdw>
          </a:effectLst>
        </p:spPr>
      </p:pic>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1747881" y="373800"/>
            <a:ext cx="10359238" cy="1325563"/>
          </a:xfrm>
        </p:spPr>
        <p:txBody>
          <a:bodyPr>
            <a:normAutofit/>
          </a:bodyPr>
          <a:lstStyle/>
          <a:p>
            <a:r>
              <a:rPr lang="ja-JP" altLang="en-US" b="1" dirty="0"/>
              <a:t>ショッピングモール特設サイトを作ろう</a:t>
            </a:r>
            <a:endParaRPr kumimoji="1" lang="ja-JP" altLang="en-US" sz="48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499009" y="1742988"/>
            <a:ext cx="11193982" cy="2962943"/>
          </a:xfrm>
        </p:spPr>
        <p:txBody>
          <a:bodyPr>
            <a:normAutofit/>
          </a:bodyPr>
          <a:lstStyle/>
          <a:p>
            <a:pPr marL="0" indent="0">
              <a:buNone/>
            </a:pPr>
            <a:r>
              <a:rPr lang="en-US" altLang="ja-JP" sz="3600" dirty="0"/>
              <a:t>QR</a:t>
            </a:r>
            <a:r>
              <a:rPr lang="ja-JP" altLang="en-US" sz="3600" dirty="0"/>
              <a:t>コードを読む</a:t>
            </a:r>
            <a:endParaRPr lang="en-US" altLang="ja-JP" sz="3600" dirty="0"/>
          </a:p>
          <a:p>
            <a:pPr marL="0" indent="0">
              <a:buNone/>
            </a:pPr>
            <a:r>
              <a:rPr lang="ja-JP" altLang="en-US" sz="3600" dirty="0"/>
              <a:t>または、</a:t>
            </a:r>
            <a:r>
              <a:rPr lang="en-US" altLang="ja-JP" sz="3600" dirty="0"/>
              <a:t>URL</a:t>
            </a:r>
            <a:r>
              <a:rPr lang="ja-JP" altLang="en-US" sz="3600" dirty="0"/>
              <a:t>を入力</a:t>
            </a:r>
            <a:endParaRPr lang="en-US" altLang="ja-JP" sz="3600" dirty="0"/>
          </a:p>
          <a:p>
            <a:pPr marL="0" indent="0">
              <a:buNone/>
            </a:pPr>
            <a:r>
              <a:rPr lang="en-US" altLang="ja-JP" sz="3200" dirty="0"/>
              <a:t>https://kaihatuiinkai.jp/nesopuro2/mall/</a:t>
            </a:r>
            <a:endParaRPr kumimoji="1" lang="en-US" altLang="ja-JP" sz="3200" dirty="0"/>
          </a:p>
        </p:txBody>
      </p:sp>
      <p:pic>
        <p:nvPicPr>
          <p:cNvPr id="5" name="図 4">
            <a:extLst>
              <a:ext uri="{FF2B5EF4-FFF2-40B4-BE49-F238E27FC236}">
                <a16:creationId xmlns:a16="http://schemas.microsoft.com/office/drawing/2014/main" id="{7A53C280-0245-42D7-AF2C-34B475FD4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365125"/>
            <a:ext cx="1098832" cy="1098832"/>
          </a:xfrm>
          <a:prstGeom prst="rect">
            <a:avLst/>
          </a:prstGeom>
        </p:spPr>
      </p:pic>
      <p:sp>
        <p:nvSpPr>
          <p:cNvPr id="8" name="吹き出し: 角を丸めた四角形 7">
            <a:extLst>
              <a:ext uri="{FF2B5EF4-FFF2-40B4-BE49-F238E27FC236}">
                <a16:creationId xmlns:a16="http://schemas.microsoft.com/office/drawing/2014/main" id="{C55B589D-9C09-444B-8E32-3CEE391DAF99}"/>
              </a:ext>
            </a:extLst>
          </p:cNvPr>
          <p:cNvSpPr/>
          <p:nvPr/>
        </p:nvSpPr>
        <p:spPr>
          <a:xfrm>
            <a:off x="6732910" y="4256251"/>
            <a:ext cx="3348640" cy="1003959"/>
          </a:xfrm>
          <a:prstGeom prst="wedgeRoundRectCallout">
            <a:avLst>
              <a:gd name="adj1" fmla="val -68779"/>
              <a:gd name="adj2" fmla="val 4257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3200" dirty="0"/>
              <a:t>文具はこちら</a:t>
            </a:r>
          </a:p>
        </p:txBody>
      </p:sp>
      <p:pic>
        <p:nvPicPr>
          <p:cNvPr id="6" name="図 5">
            <a:extLst>
              <a:ext uri="{FF2B5EF4-FFF2-40B4-BE49-F238E27FC236}">
                <a16:creationId xmlns:a16="http://schemas.microsoft.com/office/drawing/2014/main" id="{E5CA7208-DEAC-D8AF-30DD-08CD8129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0452" y="1450068"/>
            <a:ext cx="2666667" cy="2666667"/>
          </a:xfrm>
          <a:prstGeom prst="rect">
            <a:avLst/>
          </a:prstGeom>
        </p:spPr>
      </p:pic>
      <p:sp>
        <p:nvSpPr>
          <p:cNvPr id="10" name="吹き出し: 角を丸めた四角形 9">
            <a:extLst>
              <a:ext uri="{FF2B5EF4-FFF2-40B4-BE49-F238E27FC236}">
                <a16:creationId xmlns:a16="http://schemas.microsoft.com/office/drawing/2014/main" id="{9DE1F1B3-D145-4E16-B9A2-0E478F23543C}"/>
              </a:ext>
            </a:extLst>
          </p:cNvPr>
          <p:cNvSpPr/>
          <p:nvPr/>
        </p:nvSpPr>
        <p:spPr>
          <a:xfrm>
            <a:off x="7535119" y="5621100"/>
            <a:ext cx="4572000" cy="1003959"/>
          </a:xfrm>
          <a:prstGeom prst="wedgeRoundRectCallout">
            <a:avLst>
              <a:gd name="adj1" fmla="val -57416"/>
              <a:gd name="adj2" fmla="val -9303"/>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3200" dirty="0"/>
              <a:t>スポーツ用品</a:t>
            </a:r>
            <a:r>
              <a:rPr kumimoji="1" lang="ja-JP" altLang="en-US" sz="3200" dirty="0"/>
              <a:t>はこちら</a:t>
            </a:r>
          </a:p>
        </p:txBody>
      </p:sp>
    </p:spTree>
    <p:extLst>
      <p:ext uri="{BB962C8B-B14F-4D97-AF65-F5344CB8AC3E}">
        <p14:creationId xmlns:p14="http://schemas.microsoft.com/office/powerpoint/2010/main" val="54058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fontScale="90000"/>
          </a:bodyPr>
          <a:lstStyle/>
          <a:p>
            <a:r>
              <a:rPr lang="ja-JP" altLang="en-US" sz="5400" dirty="0"/>
              <a:t>ショッピングサイトを作ろう</a:t>
            </a:r>
            <a:br>
              <a:rPr lang="en-US" altLang="ja-JP" sz="5400" b="1" dirty="0"/>
            </a:br>
            <a:r>
              <a:rPr lang="ja-JP" altLang="en-US" sz="5400" b="1" dirty="0"/>
              <a:t>画面</a:t>
            </a:r>
            <a:r>
              <a:rPr lang="ja-JP" altLang="ja-JP" sz="5400" b="1" dirty="0"/>
              <a:t>を作ろう</a:t>
            </a:r>
            <a:r>
              <a:rPr lang="en-US" altLang="ja-JP" sz="5400" b="1" dirty="0"/>
              <a:t> - 1</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49048" y="1654621"/>
            <a:ext cx="11403644" cy="1062363"/>
          </a:xfrm>
        </p:spPr>
        <p:txBody>
          <a:bodyPr>
            <a:normAutofit/>
          </a:bodyPr>
          <a:lstStyle/>
          <a:p>
            <a:r>
              <a:rPr lang="ja-JP" altLang="ja-JP" dirty="0"/>
              <a:t>左側のブロックを中央エリアにドラッグしてプログラムを作ります。</a:t>
            </a:r>
            <a:endParaRPr lang="ja-JP" altLang="ja-JP" sz="3600" dirty="0"/>
          </a:p>
        </p:txBody>
      </p:sp>
      <p:pic>
        <p:nvPicPr>
          <p:cNvPr id="6" name="図 5">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7" name="図 6"/>
          <p:cNvPicPr/>
          <p:nvPr/>
        </p:nvPicPr>
        <p:blipFill>
          <a:blip r:embed="rId3">
            <a:extLst>
              <a:ext uri="{28A0092B-C50C-407E-A947-70E740481C1C}">
                <a14:useLocalDpi xmlns:a14="http://schemas.microsoft.com/office/drawing/2010/main" val="0"/>
              </a:ext>
            </a:extLst>
          </a:blip>
          <a:stretch>
            <a:fillRect/>
          </a:stretch>
        </p:blipFill>
        <p:spPr>
          <a:xfrm>
            <a:off x="2306800" y="2366459"/>
            <a:ext cx="7757923" cy="42663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29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0720" y="2256128"/>
            <a:ext cx="9444801" cy="45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画面</a:t>
            </a:r>
            <a:r>
              <a:rPr lang="ja-JP" altLang="ja-JP" sz="5400" b="1" dirty="0"/>
              <a:t>を作ろう</a:t>
            </a:r>
            <a:r>
              <a:rPr lang="en-US" altLang="ja-JP" sz="5400" b="1" dirty="0"/>
              <a:t> - 2</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49048" y="1654621"/>
            <a:ext cx="11403644" cy="1062363"/>
          </a:xfrm>
        </p:spPr>
        <p:txBody>
          <a:bodyPr>
            <a:normAutofit/>
          </a:bodyPr>
          <a:lstStyle/>
          <a:p>
            <a:r>
              <a:rPr lang="ja-JP" altLang="ja-JP" dirty="0"/>
              <a:t>ブロックをドラッグして</a:t>
            </a:r>
            <a:r>
              <a:rPr lang="ja-JP" altLang="en-US" dirty="0"/>
              <a:t>くっつけたら、</a:t>
            </a:r>
            <a:r>
              <a:rPr lang="ja-JP" altLang="en-US" b="1" dirty="0"/>
              <a:t>「実行」ボタン</a:t>
            </a:r>
            <a:r>
              <a:rPr lang="ja-JP" altLang="en-US" dirty="0"/>
              <a:t>をクリック</a:t>
            </a:r>
            <a:r>
              <a:rPr lang="ja-JP" altLang="ja-JP" dirty="0"/>
              <a:t>。</a:t>
            </a:r>
            <a:endParaRPr lang="ja-JP" altLang="ja-JP" sz="3600" dirty="0"/>
          </a:p>
        </p:txBody>
      </p:sp>
      <p:sp>
        <p:nvSpPr>
          <p:cNvPr id="6" name="楕円 5">
            <a:extLst>
              <a:ext uri="{FF2B5EF4-FFF2-40B4-BE49-F238E27FC236}">
                <a16:creationId xmlns:a16="http://schemas.microsoft.com/office/drawing/2014/main" id="{F83DAD2C-85D5-433A-BCD3-B26340025AF5}"/>
              </a:ext>
            </a:extLst>
          </p:cNvPr>
          <p:cNvSpPr/>
          <p:nvPr/>
        </p:nvSpPr>
        <p:spPr>
          <a:xfrm>
            <a:off x="3115542" y="2449002"/>
            <a:ext cx="2006854" cy="10623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C8308CA4-2AC8-470A-BD53-8EE16786F33E}"/>
              </a:ext>
            </a:extLst>
          </p:cNvPr>
          <p:cNvSpPr/>
          <p:nvPr/>
        </p:nvSpPr>
        <p:spPr>
          <a:xfrm>
            <a:off x="5003575" y="2084758"/>
            <a:ext cx="2184849" cy="72848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7C4DC76-D97F-4A87-AB73-D4CA49B31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spTree>
    <p:extLst>
      <p:ext uri="{BB962C8B-B14F-4D97-AF65-F5344CB8AC3E}">
        <p14:creationId xmlns:p14="http://schemas.microsoft.com/office/powerpoint/2010/main" val="175209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3B4CE6E-8426-4F01-B25D-57B6230D77B5}"/>
              </a:ext>
            </a:extLst>
          </p:cNvPr>
          <p:cNvPicPr>
            <a:picLocks noChangeAspect="1"/>
          </p:cNvPicPr>
          <p:nvPr/>
        </p:nvPicPr>
        <p:blipFill>
          <a:blip r:embed="rId2"/>
          <a:stretch>
            <a:fillRect/>
          </a:stretch>
        </p:blipFill>
        <p:spPr>
          <a:xfrm>
            <a:off x="5122596" y="2023866"/>
            <a:ext cx="2839022" cy="975914"/>
          </a:xfrm>
          <a:prstGeom prst="rect">
            <a:avLst/>
          </a:prstGeom>
        </p:spPr>
      </p:pic>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画面</a:t>
            </a:r>
            <a:r>
              <a:rPr lang="ja-JP" altLang="ja-JP" sz="5400" b="1" dirty="0"/>
              <a:t>を作ろう</a:t>
            </a:r>
            <a:r>
              <a:rPr lang="en-US" altLang="ja-JP" sz="5400" b="1" dirty="0"/>
              <a:t> - 3</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49048" y="1654621"/>
            <a:ext cx="11403644" cy="1062363"/>
          </a:xfrm>
        </p:spPr>
        <p:txBody>
          <a:bodyPr>
            <a:normAutofit/>
          </a:bodyPr>
          <a:lstStyle/>
          <a:p>
            <a:r>
              <a:rPr lang="ja-JP" altLang="ja-JP" dirty="0"/>
              <a:t>ブロックをドラッグして</a:t>
            </a:r>
            <a:r>
              <a:rPr lang="ja-JP" altLang="en-US" dirty="0"/>
              <a:t>くっつけたら、</a:t>
            </a:r>
            <a:r>
              <a:rPr lang="ja-JP" altLang="en-US" b="1" dirty="0"/>
              <a:t>「実行」ボタン</a:t>
            </a:r>
            <a:r>
              <a:rPr lang="ja-JP" altLang="en-US" dirty="0"/>
              <a:t>をクリック</a:t>
            </a:r>
            <a:r>
              <a:rPr lang="ja-JP" altLang="ja-JP" dirty="0"/>
              <a:t>。</a:t>
            </a:r>
            <a:endParaRPr lang="ja-JP" altLang="ja-JP" sz="3600" dirty="0"/>
          </a:p>
        </p:txBody>
      </p:sp>
      <p:sp>
        <p:nvSpPr>
          <p:cNvPr id="8" name="矢印: 右 7">
            <a:extLst>
              <a:ext uri="{FF2B5EF4-FFF2-40B4-BE49-F238E27FC236}">
                <a16:creationId xmlns:a16="http://schemas.microsoft.com/office/drawing/2014/main" id="{BB70E431-BAE1-4A15-B21F-15D23FB2407E}"/>
              </a:ext>
            </a:extLst>
          </p:cNvPr>
          <p:cNvSpPr/>
          <p:nvPr/>
        </p:nvSpPr>
        <p:spPr>
          <a:xfrm>
            <a:off x="5802982" y="3362886"/>
            <a:ext cx="1246173" cy="8739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186EC4E-4530-4C62-8F6D-8D4E29EEA581}"/>
              </a:ext>
            </a:extLst>
          </p:cNvPr>
          <p:cNvSpPr/>
          <p:nvPr/>
        </p:nvSpPr>
        <p:spPr>
          <a:xfrm>
            <a:off x="1747880" y="5292125"/>
            <a:ext cx="6647974" cy="120032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r>
              <a:rPr lang="ja-JP" altLang="en-US" sz="3600" b="1" dirty="0"/>
              <a:t>サイト名を変えてみましょう。</a:t>
            </a:r>
            <a:endParaRPr lang="en-US" altLang="ja-JP" sz="3600" b="1" dirty="0"/>
          </a:p>
          <a:p>
            <a:r>
              <a:rPr lang="ja-JP" altLang="en-US" sz="3600" b="1" dirty="0"/>
              <a:t>商品を入れてみましょう。</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1716" y="2409205"/>
            <a:ext cx="3364582" cy="261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09595" y="2125173"/>
            <a:ext cx="2750679" cy="454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図 11">
            <a:extLst>
              <a:ext uri="{FF2B5EF4-FFF2-40B4-BE49-F238E27FC236}">
                <a16:creationId xmlns:a16="http://schemas.microsoft.com/office/drawing/2014/main" id="{07C4DC76-D97F-4A87-AB73-D4CA49B315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spTree>
    <p:extLst>
      <p:ext uri="{BB962C8B-B14F-4D97-AF65-F5344CB8AC3E}">
        <p14:creationId xmlns:p14="http://schemas.microsoft.com/office/powerpoint/2010/main" val="14880795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647</TotalTime>
  <Words>685</Words>
  <Application>Microsoft Office PowerPoint</Application>
  <PresentationFormat>ワイド画面</PresentationFormat>
  <Paragraphs>78</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ＭＳ ゴシック</vt:lpstr>
      <vt:lpstr>Meiryo</vt:lpstr>
      <vt:lpstr>游ゴシック</vt:lpstr>
      <vt:lpstr>游ゴシック Light</vt:lpstr>
      <vt:lpstr>Arial</vt:lpstr>
      <vt:lpstr>Office テーマ</vt:lpstr>
      <vt:lpstr>ショッピングモール 特設サイトを作ろう</vt:lpstr>
      <vt:lpstr>ネットワークの特性</vt:lpstr>
      <vt:lpstr>Ｑ１　ショッピングサイトの利点は？ 　　　　　（便利なこと）</vt:lpstr>
      <vt:lpstr>ショッピングモール 特設サイトを作ろう</vt:lpstr>
      <vt:lpstr>PowerPoint プレゼンテーション</vt:lpstr>
      <vt:lpstr>ショッピングモール特設サイトを作ろう</vt:lpstr>
      <vt:lpstr>ショッピングサイトを作ろう 画面を作ろう - 1</vt:lpstr>
      <vt:lpstr>画面を作ろう - 2</vt:lpstr>
      <vt:lpstr>画面を作ろう - 3</vt:lpstr>
      <vt:lpstr>画面を作ろう - 4</vt:lpstr>
      <vt:lpstr>プログラムを作ろう - 1</vt:lpstr>
      <vt:lpstr>プログラムを作ろう - 2</vt:lpstr>
      <vt:lpstr>プログラムを作ろう - 3</vt:lpstr>
      <vt:lpstr>作動確認</vt:lpstr>
      <vt:lpstr>作動確認</vt:lpstr>
      <vt:lpstr>スポーツ用品店、からあげ店、 スナック菓子専門店、 防災用品・備蓄食品店も作ろう</vt:lpstr>
      <vt:lpstr>ショッピングサイトで 　　　　　「買い物しよう」</vt:lpstr>
      <vt:lpstr>売れる商品はなに？</vt:lpstr>
      <vt:lpstr>ショッピングサイトについて考えよう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『ねそプロ』教材の使い方  SNSを作ろう</dc:title>
  <dc:creator>Okuta Masao</dc:creator>
  <cp:lastModifiedBy>Okuta Masao</cp:lastModifiedBy>
  <cp:revision>61</cp:revision>
  <dcterms:created xsi:type="dcterms:W3CDTF">2020-01-20T12:09:17Z</dcterms:created>
  <dcterms:modified xsi:type="dcterms:W3CDTF">2023-09-04T10:01:09Z</dcterms:modified>
</cp:coreProperties>
</file>